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handoutMasterIdLst>
    <p:handoutMasterId r:id="rId39"/>
  </p:handoutMasterIdLst>
  <p:sldIdLst>
    <p:sldId id="311" r:id="rId2"/>
    <p:sldId id="319" r:id="rId3"/>
    <p:sldId id="312" r:id="rId4"/>
    <p:sldId id="313" r:id="rId5"/>
    <p:sldId id="264" r:id="rId6"/>
    <p:sldId id="281" r:id="rId7"/>
    <p:sldId id="266" r:id="rId8"/>
    <p:sldId id="320" r:id="rId9"/>
    <p:sldId id="284" r:id="rId10"/>
    <p:sldId id="271" r:id="rId11"/>
    <p:sldId id="321" r:id="rId12"/>
    <p:sldId id="322" r:id="rId13"/>
    <p:sldId id="291" r:id="rId14"/>
    <p:sldId id="292" r:id="rId15"/>
    <p:sldId id="309" r:id="rId16"/>
    <p:sldId id="310" r:id="rId17"/>
    <p:sldId id="316" r:id="rId18"/>
    <p:sldId id="273" r:id="rId19"/>
    <p:sldId id="323" r:id="rId20"/>
    <p:sldId id="286" r:id="rId21"/>
    <p:sldId id="287" r:id="rId22"/>
    <p:sldId id="289" r:id="rId23"/>
    <p:sldId id="293" r:id="rId24"/>
    <p:sldId id="294" r:id="rId25"/>
    <p:sldId id="295" r:id="rId26"/>
    <p:sldId id="296" r:id="rId27"/>
    <p:sldId id="261" r:id="rId28"/>
    <p:sldId id="306" r:id="rId29"/>
    <p:sldId id="275" r:id="rId30"/>
    <p:sldId id="276" r:id="rId31"/>
    <p:sldId id="277" r:id="rId32"/>
    <p:sldId id="300" r:id="rId33"/>
    <p:sldId id="324" r:id="rId34"/>
    <p:sldId id="698" r:id="rId35"/>
    <p:sldId id="302" r:id="rId36"/>
    <p:sldId id="699" r:id="rId37"/>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99"/>
    <a:srgbClr val="FFCC00"/>
    <a:srgbClr val="990000"/>
    <a:srgbClr val="003300"/>
    <a:srgbClr val="663300"/>
    <a:srgbClr val="80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723" autoAdjust="0"/>
    <p:restoredTop sz="69602" autoAdjust="0"/>
  </p:normalViewPr>
  <p:slideViewPr>
    <p:cSldViewPr>
      <p:cViewPr>
        <p:scale>
          <a:sx n="50" d="100"/>
          <a:sy n="50" d="100"/>
        </p:scale>
        <p:origin x="1181" y="96"/>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2467"/>
    </p:cViewPr>
  </p:sorterViewPr>
  <p:notesViewPr>
    <p:cSldViewPr>
      <p:cViewPr>
        <p:scale>
          <a:sx n="66" d="100"/>
          <a:sy n="66" d="100"/>
        </p:scale>
        <p:origin x="2189" y="-63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3DC394-1F84-6090-60AD-F18B23D0A99E}"/>
              </a:ext>
            </a:extLst>
          </p:cNvPr>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smtClean="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89612978-CB9C-7D73-499B-51EF9B7B681A}"/>
              </a:ext>
            </a:extLst>
          </p:cNvPr>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smtClean="0">
                <a:latin typeface="Arial" charset="0"/>
                <a:cs typeface="Arial" charset="0"/>
              </a:defRPr>
            </a:lvl1pPr>
          </a:lstStyle>
          <a:p>
            <a:pPr>
              <a:defRPr/>
            </a:pPr>
            <a:fld id="{782EFA9F-5BB4-4673-B94E-57E75B9C8010}" type="datetimeFigureOut">
              <a:rPr lang="en-US"/>
              <a:pPr>
                <a:defRPr/>
              </a:pPr>
              <a:t>10/18/2022</a:t>
            </a:fld>
            <a:endParaRPr lang="en-US"/>
          </a:p>
        </p:txBody>
      </p:sp>
      <p:sp>
        <p:nvSpPr>
          <p:cNvPr id="4" name="Footer Placeholder 3">
            <a:extLst>
              <a:ext uri="{FF2B5EF4-FFF2-40B4-BE49-F238E27FC236}">
                <a16:creationId xmlns:a16="http://schemas.microsoft.com/office/drawing/2014/main" id="{0694E559-305B-D681-76D4-BEFCDAEF161A}"/>
              </a:ext>
            </a:extLst>
          </p:cNvPr>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smtClean="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58D9F50C-1874-5626-D7DE-FFAADE48CE46}"/>
              </a:ext>
            </a:extLst>
          </p:cNvPr>
          <p:cNvSpPr>
            <a:spLocks noGrp="1"/>
          </p:cNvSpPr>
          <p:nvPr>
            <p:ph type="sldNum" sz="quarter" idx="3"/>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vl1pPr>
          </a:lstStyle>
          <a:p>
            <a:fld id="{6CF5C022-86D5-4645-B4C3-4315B421032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A5D171-FCD4-122F-19E3-09B98C238558}"/>
              </a:ext>
            </a:extLst>
          </p:cNvPr>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CA"/>
          </a:p>
        </p:txBody>
      </p:sp>
      <p:sp>
        <p:nvSpPr>
          <p:cNvPr id="3" name="Date Placeholder 2">
            <a:extLst>
              <a:ext uri="{FF2B5EF4-FFF2-40B4-BE49-F238E27FC236}">
                <a16:creationId xmlns:a16="http://schemas.microsoft.com/office/drawing/2014/main" id="{FC92D4A3-850A-F47E-C102-A5944A4D2750}"/>
              </a:ext>
            </a:extLst>
          </p:cNvPr>
          <p:cNvSpPr>
            <a:spLocks noGrp="1"/>
          </p:cNvSpPr>
          <p:nvPr>
            <p:ph type="dt" idx="1"/>
          </p:nvPr>
        </p:nvSpPr>
        <p:spPr>
          <a:xfrm>
            <a:off x="4143587"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FFB2CAFA-EED7-46E2-B064-481E0266EB5C}" type="datetimeFigureOut">
              <a:rPr lang="en-CA"/>
              <a:pPr>
                <a:defRPr/>
              </a:pPr>
              <a:t>2022-10-18</a:t>
            </a:fld>
            <a:endParaRPr lang="en-CA"/>
          </a:p>
        </p:txBody>
      </p:sp>
      <p:sp>
        <p:nvSpPr>
          <p:cNvPr id="4" name="Slide Image Placeholder 3">
            <a:extLst>
              <a:ext uri="{FF2B5EF4-FFF2-40B4-BE49-F238E27FC236}">
                <a16:creationId xmlns:a16="http://schemas.microsoft.com/office/drawing/2014/main" id="{83407566-084D-90E3-DDE6-636A05D36F89}"/>
              </a:ext>
            </a:extLst>
          </p:cNvPr>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pPr lvl="0"/>
            <a:endParaRPr lang="en-CA" noProof="0"/>
          </a:p>
        </p:txBody>
      </p:sp>
      <p:sp>
        <p:nvSpPr>
          <p:cNvPr id="5" name="Notes Placeholder 4">
            <a:extLst>
              <a:ext uri="{FF2B5EF4-FFF2-40B4-BE49-F238E27FC236}">
                <a16:creationId xmlns:a16="http://schemas.microsoft.com/office/drawing/2014/main" id="{2EAB2DC7-DE72-39EB-8218-A2ABCAE6F4EB}"/>
              </a:ext>
            </a:extLst>
          </p:cNvPr>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a:p>
        </p:txBody>
      </p:sp>
      <p:sp>
        <p:nvSpPr>
          <p:cNvPr id="6" name="Footer Placeholder 5">
            <a:extLst>
              <a:ext uri="{FF2B5EF4-FFF2-40B4-BE49-F238E27FC236}">
                <a16:creationId xmlns:a16="http://schemas.microsoft.com/office/drawing/2014/main" id="{A0B03E73-B0C4-9EB9-92B5-8878CBAEB8F9}"/>
              </a:ext>
            </a:extLst>
          </p:cNvPr>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CA"/>
          </a:p>
        </p:txBody>
      </p:sp>
      <p:sp>
        <p:nvSpPr>
          <p:cNvPr id="7" name="Slide Number Placeholder 6">
            <a:extLst>
              <a:ext uri="{FF2B5EF4-FFF2-40B4-BE49-F238E27FC236}">
                <a16:creationId xmlns:a16="http://schemas.microsoft.com/office/drawing/2014/main" id="{FBADAD04-D002-D8CB-85A6-FB4B408416B8}"/>
              </a:ext>
            </a:extLst>
          </p:cNvPr>
          <p:cNvSpPr>
            <a:spLocks noGrp="1"/>
          </p:cNvSpPr>
          <p:nvPr>
            <p:ph type="sldNum" sz="quarter" idx="5"/>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A8692735-DF40-4539-9161-2BE90308BC2F}" type="slidenum">
              <a:rPr lang="en-CA" altLang="en-US"/>
              <a:pPr/>
              <a:t>‹#›</a:t>
            </a:fld>
            <a:endParaRPr lang="en-C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FEFC46EC-6FD2-540C-7086-C802212FA0DE}"/>
              </a:ext>
            </a:extLst>
          </p:cNvPr>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FD2BD234-D507-6C0B-1754-C7A3AE35EC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r>
              <a:rPr lang="en-US" sz="1900" dirty="0">
                <a:latin typeface="Calibri" panose="020F0502020204030204" pitchFamily="34" charset="0"/>
              </a:rPr>
              <a:t>Welcome to session three of Reimagining Church ‐ I’m still Tanya!</a:t>
            </a:r>
          </a:p>
          <a:p>
            <a:pPr algn="l"/>
            <a:r>
              <a:rPr lang="en-CA" sz="1900" b="1" dirty="0">
                <a:latin typeface="Calibri-Bold"/>
              </a:rPr>
              <a:t>And I’m still Annie!</a:t>
            </a:r>
          </a:p>
          <a:p>
            <a:pPr algn="l"/>
            <a:r>
              <a:rPr lang="en-US" sz="1900" dirty="0">
                <a:latin typeface="Calibri" panose="020F0502020204030204" pitchFamily="34" charset="0"/>
              </a:rPr>
              <a:t>Thanks for joining us for Session Three of Reimagining Church 2022. Today’s session is “The School of Jesus”, but first we’re going to pray, and then we’ll refresh our memory about last week and review the work we asked you to do since then.</a:t>
            </a:r>
            <a:endParaRPr lang="en-CA" altLang="en-US" dirty="0"/>
          </a:p>
        </p:txBody>
      </p:sp>
      <p:sp>
        <p:nvSpPr>
          <p:cNvPr id="30724" name="Slide Number Placeholder 3">
            <a:extLst>
              <a:ext uri="{FF2B5EF4-FFF2-40B4-BE49-F238E27FC236}">
                <a16:creationId xmlns:a16="http://schemas.microsoft.com/office/drawing/2014/main" id="{C2EB37E3-25D1-BEE1-1970-2A6734CF8B43}"/>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32E2617-9DD8-4513-9C5D-074438B57710}" type="slidenum">
              <a:rPr lang="en-GB" altLang="en-US">
                <a:latin typeface="Calibri" panose="020F0502020204030204" pitchFamily="34" charset="0"/>
              </a:rPr>
              <a:pPr eaLnBrk="1" hangingPunct="1"/>
              <a:t>1</a:t>
            </a:fld>
            <a:endParaRPr lang="en-GB"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Autofit/>
          </a:bodyPr>
          <a:lstStyle/>
          <a:p>
            <a:pPr algn="l"/>
            <a:r>
              <a:rPr lang="en-CA" sz="1800" b="1" dirty="0">
                <a:latin typeface="Calibri-Bold"/>
              </a:rPr>
              <a:t>Let us pray together the prayer on the slide.</a:t>
            </a:r>
          </a:p>
          <a:p>
            <a:r>
              <a:rPr lang="en-US" sz="1800" i="1" dirty="0"/>
              <a:t>Jesus Christ, thank you for coming to our world to be our Lord and our Servant, to live and die and rise again for us.</a:t>
            </a:r>
          </a:p>
          <a:p>
            <a:r>
              <a:rPr lang="en-US" sz="1800" i="1" dirty="0"/>
              <a:t>Help us, as we seek to be your disciples, to learn what that means for our lives, and for the churches we belong to.</a:t>
            </a:r>
          </a:p>
          <a:p>
            <a:r>
              <a:rPr lang="en-US" sz="1800" i="1" dirty="0"/>
              <a:t>And give us power and courage then to follow you. We pray in your name, Amen.</a:t>
            </a:r>
          </a:p>
          <a:p>
            <a:pPr algn="l"/>
            <a:r>
              <a:rPr lang="en-US" sz="1800" b="1" dirty="0">
                <a:latin typeface="Calibri-Bold"/>
              </a:rPr>
              <a:t>Now, to refresh our memory from last week! We were reminded that before we can reconsider how to be church in our current culture, we have to go back to the Gospel.</a:t>
            </a:r>
            <a:endParaRPr lang="en-CA" sz="1800"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a:t>
            </a:fld>
            <a:endParaRPr lang="en-CA" altLang="en-US"/>
          </a:p>
        </p:txBody>
      </p:sp>
    </p:spTree>
    <p:extLst>
      <p:ext uri="{BB962C8B-B14F-4D97-AF65-F5344CB8AC3E}">
        <p14:creationId xmlns:p14="http://schemas.microsoft.com/office/powerpoint/2010/main" val="565461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990CD43D-D67F-F3BD-8BBD-E4866E875D21}"/>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C36158-F811-4575-9FA0-E53CC075A46B}"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
        <p:nvSpPr>
          <p:cNvPr id="39939" name="Rectangle 2">
            <a:extLst>
              <a:ext uri="{FF2B5EF4-FFF2-40B4-BE49-F238E27FC236}">
                <a16:creationId xmlns:a16="http://schemas.microsoft.com/office/drawing/2014/main" id="{390E1983-DF1D-81C5-94E4-0464BD7B24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9BD67380-CD9B-0FD3-A9BA-173EBD393CB8}"/>
              </a:ext>
            </a:extLst>
          </p:cNvPr>
          <p:cNvSpPr>
            <a:spLocks noGrp="1" noChangeArrowheads="1"/>
          </p:cNvSpPr>
          <p:nvPr>
            <p:ph type="body" idx="1"/>
          </p:nvPr>
        </p:nvSpPr>
        <p:spPr bwMode="auto">
          <a:xfrm>
            <a:off x="457200" y="4560570"/>
            <a:ext cx="6400800" cy="4320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r>
              <a:rPr lang="en-US" altLang="en-US" sz="1600" dirty="0"/>
              <a:t>We suggested last time that the Gospel is the Good News that God has not given up on this world. Instead, God is at work through Jesus Christ to restore all that is broken or hurting or sinful ‐ what Jesus calls “the renewal of all things”. In other words, bringing God’s Kingdom to life, here on earth.</a:t>
            </a:r>
          </a:p>
          <a:p>
            <a:pPr eaLnBrk="1" hangingPunct="1"/>
            <a:r>
              <a:rPr lang="en-US" altLang="en-US" sz="1600" dirty="0"/>
              <a:t>We mentioned the phrase the “mission of God,” or in Latin, the “</a:t>
            </a:r>
            <a:r>
              <a:rPr lang="en-US" altLang="en-US" sz="1600" dirty="0" err="1"/>
              <a:t>missio</a:t>
            </a:r>
            <a:r>
              <a:rPr lang="en-US" altLang="en-US" sz="1600" dirty="0"/>
              <a:t> </a:t>
            </a:r>
            <a:r>
              <a:rPr lang="en-US" altLang="en-US" sz="1600" dirty="0" err="1"/>
              <a:t>dei</a:t>
            </a:r>
            <a:r>
              <a:rPr lang="en-US" altLang="en-US" sz="1600" dirty="0"/>
              <a:t>.” Then we thought about the church, and that the church is made up of those who have believed and experienced something of this Good News, and who then become servants of God – disciples of Jesus ‐ to continue the work of the kingdom.</a:t>
            </a:r>
          </a:p>
          <a:p>
            <a:pPr eaLnBrk="1" hangingPunct="1"/>
            <a:r>
              <a:rPr lang="en-US" altLang="en-US" sz="1600" b="1" dirty="0"/>
              <a:t>We also want to remind you about the first two Marks of Mission and their call to action for all disciples:</a:t>
            </a:r>
          </a:p>
          <a:p>
            <a:pPr eaLnBrk="1" hangingPunct="1"/>
            <a:r>
              <a:rPr lang="en-US" altLang="en-US" sz="1600" b="1" dirty="0"/>
              <a:t>To proclaim the Good News of the Kingdom, and</a:t>
            </a:r>
          </a:p>
          <a:p>
            <a:pPr eaLnBrk="1" hangingPunct="1"/>
            <a:r>
              <a:rPr lang="en-US" altLang="en-US" sz="1600" b="1" dirty="0"/>
              <a:t>To teach, baptize and nurture new believers</a:t>
            </a:r>
          </a:p>
          <a:p>
            <a:pPr eaLnBrk="1" hangingPunct="1"/>
            <a:r>
              <a:rPr lang="en-US" altLang="en-US" sz="1600" b="1" dirty="0"/>
              <a:t>Now, let’s review your homework.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a:bodyPr>
          <a:lstStyle/>
          <a:p>
            <a:r>
              <a:rPr lang="en-US" sz="1600" b="1" dirty="0"/>
              <a:t>We asked you to think of someone you know who has no church connection ‐ and maybe never did. If they came to your church as it presently is, what would they like? What would they find weird or difficult? If you could design a church that they would want to attend, what would it be like?</a:t>
            </a:r>
          </a:p>
          <a:p>
            <a:r>
              <a:rPr lang="en-US" sz="1600" b="1" dirty="0"/>
              <a:t>How did that reflection process go for you? Take a few minutes to discuss your findings and see if there are any common themes in the responses.</a:t>
            </a:r>
          </a:p>
          <a:p>
            <a:r>
              <a:rPr lang="en-US" sz="1600" b="1" dirty="0"/>
              <a:t>&lt;&lt; Break‐Out Rooms – 10 min&gt;&gt;</a:t>
            </a:r>
          </a:p>
          <a:p>
            <a:r>
              <a:rPr lang="en-US" sz="1600" dirty="0"/>
              <a:t>Now, just hang on to those thoughts for a bit as we get into this week’s session, called “The School of Jesus”. We’re going to consider in more detail how we are involved in this mission of God to bring the Kingdom to life here on earth.</a:t>
            </a:r>
          </a:p>
          <a:p>
            <a:r>
              <a:rPr lang="en-US" sz="1600" dirty="0"/>
              <a:t>Let’s start by going back to that story at the beginning of Mark’s Gospel, where Jesus announces that the Kingdom is at hand, and calls the four fishermen to follow him.</a:t>
            </a:r>
          </a:p>
          <a:p>
            <a:endParaRPr lang="en-CA" sz="1600" b="1"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4</a:t>
            </a:fld>
            <a:endParaRPr lang="en-CA" altLang="en-US"/>
          </a:p>
        </p:txBody>
      </p:sp>
    </p:spTree>
    <p:extLst>
      <p:ext uri="{BB962C8B-B14F-4D97-AF65-F5344CB8AC3E}">
        <p14:creationId xmlns:p14="http://schemas.microsoft.com/office/powerpoint/2010/main" val="1083213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7DEE1B30-38A9-91C5-C568-B1E75E12A8AF}"/>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36BFCD-C228-4DD6-BC7C-A66654382A48}"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
        <p:nvSpPr>
          <p:cNvPr id="40963" name="Rectangle 2">
            <a:extLst>
              <a:ext uri="{FF2B5EF4-FFF2-40B4-BE49-F238E27FC236}">
                <a16:creationId xmlns:a16="http://schemas.microsoft.com/office/drawing/2014/main" id="{8101DEE5-C9A5-58A3-AC19-75EB6F21DADB}"/>
              </a:ext>
            </a:extLst>
          </p:cNvPr>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a:extLst>
              <a:ext uri="{FF2B5EF4-FFF2-40B4-BE49-F238E27FC236}">
                <a16:creationId xmlns:a16="http://schemas.microsoft.com/office/drawing/2014/main" id="{CA229691-4927-7DD9-A99F-140E9BBBC62C}"/>
              </a:ext>
            </a:extLst>
          </p:cNvPr>
          <p:cNvSpPr>
            <a:spLocks noGrp="1" noChangeArrowheads="1"/>
          </p:cNvSpPr>
          <p:nvPr>
            <p:ph type="body" idx="1"/>
          </p:nvPr>
        </p:nvSpPr>
        <p:spPr bwMode="auto">
          <a:xfrm>
            <a:off x="457200" y="4560570"/>
            <a:ext cx="6400800" cy="4320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lgn="l"/>
            <a:r>
              <a:rPr lang="en-US" sz="1900" dirty="0">
                <a:latin typeface="Calibri" panose="020F0502020204030204" pitchFamily="34" charset="0"/>
              </a:rPr>
              <a:t>Would one of you volunteer to read this for us? </a:t>
            </a:r>
          </a:p>
          <a:p>
            <a:pPr algn="l"/>
            <a:r>
              <a:rPr lang="en-US" sz="1900" i="1" dirty="0">
                <a:latin typeface="Calibri" panose="020F0502020204030204" pitchFamily="34" charset="0"/>
              </a:rPr>
              <a:t>&lt;&lt;Reading from slide&gt;&gt;</a:t>
            </a:r>
          </a:p>
          <a:p>
            <a:pPr algn="l"/>
            <a:r>
              <a:rPr lang="en-US" sz="1900" dirty="0">
                <a:latin typeface="Calibri" panose="020F0502020204030204" pitchFamily="34" charset="0"/>
              </a:rPr>
              <a:t>What is the connection between Jesus’ message and the calling of the four fishermen?</a:t>
            </a:r>
          </a:p>
          <a:p>
            <a:pPr algn="l"/>
            <a:r>
              <a:rPr lang="en-US" sz="1900" dirty="0">
                <a:latin typeface="Calibri" panose="020F0502020204030204" pitchFamily="34" charset="0"/>
              </a:rPr>
              <a:t>What do you think? Once he’d announced the kingdom, Jesus added the words: “Repent and believe.” So . . . do these four fishermen repent and believe?</a:t>
            </a:r>
          </a:p>
          <a:p>
            <a:pPr algn="l"/>
            <a:r>
              <a:rPr lang="en-US" sz="1900" dirty="0">
                <a:latin typeface="Calibri" panose="020F0502020204030204" pitchFamily="34" charset="0"/>
              </a:rPr>
              <a:t>It depends what those words mean, doesn’t it?</a:t>
            </a:r>
          </a:p>
          <a:p>
            <a:pPr algn="l"/>
            <a:r>
              <a:rPr lang="en-US" sz="1900" dirty="0">
                <a:latin typeface="Calibri" panose="020F0502020204030204" pitchFamily="34" charset="0"/>
              </a:rPr>
              <a:t>If “repentance” means going around in dust and ashes, </a:t>
            </a:r>
            <a:r>
              <a:rPr lang="en-US" sz="1900" dirty="0" err="1">
                <a:latin typeface="Calibri" panose="020F0502020204030204" pitchFamily="34" charset="0"/>
              </a:rPr>
              <a:t>grovelling</a:t>
            </a:r>
            <a:r>
              <a:rPr lang="en-US" sz="1900" dirty="0">
                <a:latin typeface="Calibri" panose="020F0502020204030204" pitchFamily="34" charset="0"/>
              </a:rPr>
              <a:t> and doing long penances, then no they don’t. And if “believe” means signing your name to a particular creed which you are then expected to recite, then no, clearly they don’t do that either.</a:t>
            </a:r>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848542"/>
          </a:xfrm>
        </p:spPr>
        <p:txBody>
          <a:bodyPr>
            <a:noAutofit/>
          </a:bodyPr>
          <a:lstStyle/>
          <a:p>
            <a:r>
              <a:rPr lang="en-US" b="1" dirty="0"/>
              <a:t>The word “repent” means literally “to change your mind” ‐ to think differently about things; and  “believe” means to commit yourself, to give your allegiance to something (or someone) new.  These are really two halves of one whole: to turn away from one thing and to turn towards another: a complete 180 degree U‐turn.</a:t>
            </a:r>
          </a:p>
          <a:p>
            <a:r>
              <a:rPr lang="en-US" b="1" dirty="0"/>
              <a:t>Do these four fishermen “repent and believe”? Well, up to now, they thought that life was about taking care of your family, and doing an honest day’s work, going to the synagogue on the Sabbath, and having a drink and a laugh with your friends. And there’s nothing wrong with those things. These four weren’t exactly big time sinners ‐ they were just decent ordinary guys minding their own business and getting on with their lives.</a:t>
            </a:r>
          </a:p>
          <a:p>
            <a:r>
              <a:rPr lang="en-US" b="1" dirty="0"/>
              <a:t>But now Jesus turns up and they realize they were wrong. They realize those are not the most important things in life after all: there’s something much bigger ‐ something absolutely huge: it’s the Kingdom that’s important ‐ this amazing work of God in the world.</a:t>
            </a:r>
          </a:p>
          <a:p>
            <a:r>
              <a:rPr lang="en-US" dirty="0"/>
              <a:t>So yes, they repent ‐ they change their minds about what is important in life ‐ and they believe ‐ they commit to being followers of Jesus. And for them nothing is ever the same again. It’s as simple as that.</a:t>
            </a:r>
          </a:p>
          <a:p>
            <a:r>
              <a:rPr lang="en-US" dirty="0"/>
              <a:t>This has always been at heart of Christianity: it’s never been about being religious, or enjoying organ music, or serving on church committees, or making crafts for the Christmas bazaar. It’s not about following rules or participating in rituals. Christianity, first and foremost, is about turning to follow Jesus.</a:t>
            </a:r>
          </a:p>
          <a:p>
            <a:r>
              <a:rPr lang="en-US" dirty="0"/>
              <a:t>Since those early days of the apostles, the way that someone expresses their response to the Gospel is baptism. And it’s significant just what it is that people are asked when they want to be baptized.</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6</a:t>
            </a:fld>
            <a:endParaRPr lang="en-CA" altLang="en-US"/>
          </a:p>
        </p:txBody>
      </p:sp>
    </p:spTree>
    <p:extLst>
      <p:ext uri="{BB962C8B-B14F-4D97-AF65-F5344CB8AC3E}">
        <p14:creationId xmlns:p14="http://schemas.microsoft.com/office/powerpoint/2010/main" val="2274377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a:bodyPr>
          <a:lstStyle/>
          <a:p>
            <a:r>
              <a:rPr lang="en-US" sz="1600" b="1" dirty="0"/>
              <a:t>John Sentamu is Archbishop of York in England and, in the video we asked you to watch, he holds an outdoor baptism on the steps of York Minster. Did you catch the questions he asks of the people presenting themselves for baptism?</a:t>
            </a:r>
          </a:p>
          <a:p>
            <a:r>
              <a:rPr lang="en-US" sz="1600" dirty="0"/>
              <a:t>Sentamu video: https://www.youtube.com/watch?v=C_tOiQOG_g4</a:t>
            </a:r>
          </a:p>
          <a:p>
            <a:r>
              <a:rPr lang="en-US" sz="1600" b="1" dirty="0"/>
              <a:t>What were the questions he asked? Do you turn to Christ? Do you repent of your sins? Do you renounce evil?</a:t>
            </a:r>
          </a:p>
          <a:p>
            <a:r>
              <a:rPr lang="en-US" sz="1600" dirty="0"/>
              <a:t>All baptisms follow more or less that form. Let’s look a little more closely at those questions. </a:t>
            </a:r>
            <a:endParaRPr lang="en-CA" sz="1600"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7</a:t>
            </a:fld>
            <a:endParaRPr lang="en-CA" altLang="en-US"/>
          </a:p>
        </p:txBody>
      </p:sp>
    </p:spTree>
    <p:extLst>
      <p:ext uri="{BB962C8B-B14F-4D97-AF65-F5344CB8AC3E}">
        <p14:creationId xmlns:p14="http://schemas.microsoft.com/office/powerpoint/2010/main" val="3637510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lnSpcReduction="10000"/>
          </a:bodyPr>
          <a:lstStyle/>
          <a:p>
            <a:r>
              <a:rPr lang="en-US" sz="1400" dirty="0"/>
              <a:t>You can see the promises on the slide ‐ How are those two sets of questions different?</a:t>
            </a:r>
          </a:p>
          <a:p>
            <a:r>
              <a:rPr lang="en-US" sz="1400" dirty="0"/>
              <a:t>The first is negative, the second positive.</a:t>
            </a:r>
          </a:p>
          <a:p>
            <a:r>
              <a:rPr lang="en-US" sz="1400" dirty="0"/>
              <a:t>The first is </a:t>
            </a:r>
            <a:r>
              <a:rPr lang="en-US" sz="1400" u="sng" dirty="0"/>
              <a:t>turning away </a:t>
            </a:r>
            <a:r>
              <a:rPr lang="en-US" sz="1400" dirty="0"/>
              <a:t>and the second </a:t>
            </a:r>
            <a:r>
              <a:rPr lang="en-US" sz="1400" u="sng" dirty="0"/>
              <a:t>turning toward</a:t>
            </a:r>
            <a:r>
              <a:rPr lang="en-US" sz="1400" dirty="0"/>
              <a:t>.</a:t>
            </a:r>
          </a:p>
          <a:p>
            <a:r>
              <a:rPr lang="en-US" sz="1400" b="1" dirty="0"/>
              <a:t>They are reflecting Jesus’ command to repent (to change your mind ‐ in this case about everything that is evil) ‐ that’s the first group of questions ‐ and to believe (give your allegiance to something else ‐ in this case, Jesus Christ) ‐that’s the focus of the second set of questions.</a:t>
            </a:r>
          </a:p>
          <a:p>
            <a:r>
              <a:rPr lang="en-US" sz="1400" b="1" dirty="0"/>
              <a:t>So even today, when someone becomes a Christian, they follow in the footsteps of the first four disciples all those years ago. Baptism means taking your place in the mission of God by becoming a follower of Jesus. Let’s take this a step further.</a:t>
            </a:r>
          </a:p>
          <a:p>
            <a:r>
              <a:rPr lang="en-US" sz="1400" dirty="0"/>
              <a:t>What is a Christian? The first Christians didn’t often call themselves Christians. The word is only used three times in the New Testament, and in the first place it was a name that other people gave them, not a name they chose for themselves. There was a different word that they preferred to describe themselves.</a:t>
            </a:r>
          </a:p>
          <a:p>
            <a:r>
              <a:rPr lang="en-US" sz="1400" dirty="0"/>
              <a:t>It’s DISCIPLE. </a:t>
            </a:r>
          </a:p>
          <a:p>
            <a:r>
              <a:rPr lang="en-US" sz="1400" dirty="0"/>
              <a:t>The most common word in the New Testament is a disciple. And disciple means follower, learner and student.</a:t>
            </a:r>
            <a:endParaRPr lang="en-CA" sz="1400"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8</a:t>
            </a:fld>
            <a:endParaRPr lang="en-CA" altLang="en-US"/>
          </a:p>
        </p:txBody>
      </p:sp>
    </p:spTree>
    <p:extLst>
      <p:ext uri="{BB962C8B-B14F-4D97-AF65-F5344CB8AC3E}">
        <p14:creationId xmlns:p14="http://schemas.microsoft.com/office/powerpoint/2010/main" val="3957970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B484DCA-971F-A12C-9B48-E353E41F515D}"/>
              </a:ext>
            </a:extLst>
          </p:cNvPr>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726B4684-ED26-E326-E25C-47CA3AEB72BF}"/>
              </a:ext>
            </a:extLst>
          </p:cNvPr>
          <p:cNvSpPr>
            <a:spLocks noGrp="1"/>
          </p:cNvSpPr>
          <p:nvPr>
            <p:ph type="body" idx="1"/>
          </p:nvPr>
        </p:nvSpPr>
        <p:spPr bwMode="auto">
          <a:xfrm>
            <a:off x="457200" y="4560570"/>
            <a:ext cx="6400800" cy="4320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lgn="l"/>
            <a:r>
              <a:rPr lang="en-US" sz="1600" b="1" i="0" u="none" strike="noStrike" baseline="0" dirty="0">
                <a:latin typeface="Calibri-Bold"/>
              </a:rPr>
              <a:t>The most literal meaning of “disciple” is “learner.” We might say “student,” except that, for us, “student” often means sitting in a row listening to a teacher at the front giving a lecture. And although Jesus did some lecturing, like the Sermon on the Mount, that wasn’t the main way the disciples learned.</a:t>
            </a:r>
          </a:p>
          <a:p>
            <a:pPr algn="l"/>
            <a:r>
              <a:rPr lang="en-US" sz="1600" b="0" i="0" u="none" strike="noStrike" baseline="0" dirty="0">
                <a:latin typeface="Calibri" panose="020F0502020204030204" pitchFamily="34" charset="0"/>
              </a:rPr>
              <a:t>A word that might help us more is “apprentice”. Has anyone here served an apprenticeship? At the heart of this kind of learning is not reading books, or sitting in a class ‐ though there may be some of that ‐ but primarily you accompany someone who is experienced in the thing you want to learn (carpentry, midwifery etc.), and learn “on the </a:t>
            </a:r>
            <a:r>
              <a:rPr lang="en-CA" sz="1600" b="0" i="0" u="none" strike="noStrike" baseline="0" dirty="0">
                <a:latin typeface="Calibri" panose="020F0502020204030204" pitchFamily="34" charset="0"/>
              </a:rPr>
              <a:t>job.”</a:t>
            </a:r>
          </a:p>
          <a:p>
            <a:pPr algn="l"/>
            <a:r>
              <a:rPr lang="en-US" sz="1600" dirty="0">
                <a:latin typeface="Calibri-Bold"/>
              </a:rPr>
              <a:t>T</a:t>
            </a:r>
            <a:r>
              <a:rPr lang="en-US" sz="1600" i="0" u="none" strike="noStrike" baseline="0" dirty="0">
                <a:latin typeface="Calibri-Bold"/>
              </a:rPr>
              <a:t>he disciples seemed to have lived and learned their faith first &amp; foremost as an apprenticeship, and the church was their apprenticeship school. Jesus is the Master Craftsman, and his disciples are learning his “trade” from him.</a:t>
            </a:r>
            <a:endParaRPr lang="en-CA" altLang="en-US" sz="1600" dirty="0"/>
          </a:p>
        </p:txBody>
      </p:sp>
      <p:sp>
        <p:nvSpPr>
          <p:cNvPr id="40964" name="Slide Number Placeholder 3">
            <a:extLst>
              <a:ext uri="{FF2B5EF4-FFF2-40B4-BE49-F238E27FC236}">
                <a16:creationId xmlns:a16="http://schemas.microsoft.com/office/drawing/2014/main" id="{D08D2BC8-D5DB-660D-BAA3-6CC1144E6C0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FD3D4A-F878-43BF-9822-18AB7DD74157}" type="slidenum">
              <a:rPr lang="en-US" altLang="en-US" sz="1600">
                <a:latin typeface="Calibri" panose="020F0502020204030204" pitchFamily="34" charset="0"/>
              </a:rPr>
              <a:pPr eaLnBrk="1" hangingPunct="1"/>
              <a:t>9</a:t>
            </a:fld>
            <a:endParaRPr lang="en-US" altLang="en-US" sz="160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900" b="1" dirty="0">
                <a:latin typeface="Calibri" panose="020F0502020204030204" pitchFamily="34" charset="0"/>
              </a:rPr>
              <a:t>Can you think of examples of how Jesus trained the disciples to be his apprentices?</a:t>
            </a:r>
          </a:p>
          <a:p>
            <a:pPr algn="l"/>
            <a:r>
              <a:rPr lang="en-US" sz="1900" b="1" dirty="0">
                <a:latin typeface="Calibri" panose="020F0502020204030204" pitchFamily="34" charset="0"/>
              </a:rPr>
              <a:t>Here’s a passage that covers several examples. This scripture passage is from Luke chapter 9. Would someone volunteer to read it for us?</a:t>
            </a:r>
          </a:p>
          <a:p>
            <a:pPr algn="l"/>
            <a:r>
              <a:rPr lang="en-CA" sz="1900" dirty="0">
                <a:latin typeface="Calibri" panose="020F0502020204030204" pitchFamily="34" charset="0"/>
              </a:rPr>
              <a:t>&lt;&lt;Reading&gt;&gt;</a:t>
            </a:r>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10</a:t>
            </a:fld>
            <a:endParaRPr lang="en-CA" altLang="en-US"/>
          </a:p>
        </p:txBody>
      </p:sp>
    </p:spTree>
    <p:extLst>
      <p:ext uri="{BB962C8B-B14F-4D97-AF65-F5344CB8AC3E}">
        <p14:creationId xmlns:p14="http://schemas.microsoft.com/office/powerpoint/2010/main" val="2992797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a:bodyPr>
          <a:lstStyle/>
          <a:p>
            <a:r>
              <a:rPr lang="en-US" sz="1800" b="1" dirty="0">
                <a:latin typeface="Calibri" panose="020F0502020204030204" pitchFamily="34" charset="0"/>
              </a:rPr>
              <a:t>How do </a:t>
            </a:r>
            <a:r>
              <a:rPr lang="en-US" sz="1800" b="1" i="1" dirty="0">
                <a:latin typeface="Calibri-Italic"/>
              </a:rPr>
              <a:t>we </a:t>
            </a:r>
            <a:r>
              <a:rPr lang="en-US" sz="1800" b="1" dirty="0">
                <a:latin typeface="Calibri" panose="020F0502020204030204" pitchFamily="34" charset="0"/>
              </a:rPr>
              <a:t>learn in the “trade school” of Jesus? </a:t>
            </a:r>
          </a:p>
          <a:p>
            <a:r>
              <a:rPr lang="en-US" sz="1800" b="1" dirty="0">
                <a:latin typeface="Calibri" panose="020F0502020204030204" pitchFamily="34" charset="0"/>
              </a:rPr>
              <a:t>How have you been helped to be a disciple of Jesus? </a:t>
            </a:r>
          </a:p>
          <a:p>
            <a:r>
              <a:rPr lang="en-US" sz="1800" b="1" dirty="0">
                <a:latin typeface="Calibri" panose="020F0502020204030204" pitchFamily="34" charset="0"/>
              </a:rPr>
              <a:t>We’ll take two minutes in silence now for you to reflect and make some notes about that. </a:t>
            </a:r>
          </a:p>
          <a:p>
            <a:r>
              <a:rPr lang="en-US" sz="1800" b="1" dirty="0">
                <a:latin typeface="Calibri" panose="020F0502020204030204" pitchFamily="34" charset="0"/>
              </a:rPr>
              <a:t>&lt;&lt; 2 minutes quiet &gt;&gt;</a:t>
            </a:r>
          </a:p>
          <a:p>
            <a:pPr algn="l"/>
            <a:r>
              <a:rPr lang="en-US" sz="1800" dirty="0">
                <a:latin typeface="Calibri" panose="020F0502020204030204" pitchFamily="34" charset="0"/>
              </a:rPr>
              <a:t>Take some time now in your Break Out Rooms to share your reflections if you want to, and </a:t>
            </a:r>
            <a:r>
              <a:rPr lang="en-CA" sz="1800" dirty="0">
                <a:latin typeface="Calibri" panose="020F0502020204030204" pitchFamily="34" charset="0"/>
              </a:rPr>
              <a:t>discuss the questions on the slide.</a:t>
            </a:r>
            <a:endParaRPr lang="en-CA" sz="1800" dirty="0"/>
          </a:p>
          <a:p>
            <a:r>
              <a:rPr lang="en-CA" sz="1800" dirty="0"/>
              <a:t>&lt;&lt;Break Out Rooms – 15 min&gt;&gt;</a:t>
            </a:r>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11</a:t>
            </a:fld>
            <a:endParaRPr lang="en-CA" altLang="en-US"/>
          </a:p>
        </p:txBody>
      </p:sp>
    </p:spTree>
    <p:extLst>
      <p:ext uri="{BB962C8B-B14F-4D97-AF65-F5344CB8AC3E}">
        <p14:creationId xmlns:p14="http://schemas.microsoft.com/office/powerpoint/2010/main" val="167101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Calibri-Bold"/>
              </a:rPr>
              <a:t>Welcome back! We hope your discussions are proving both fruitful and informative!</a:t>
            </a:r>
          </a:p>
          <a:p>
            <a:pPr algn="l"/>
            <a:r>
              <a:rPr lang="en-US" sz="1900" b="1" dirty="0">
                <a:latin typeface="Calibri-Bold"/>
              </a:rPr>
              <a:t>We suggest there are normally five things that enable us to develop as disciples:</a:t>
            </a:r>
          </a:p>
          <a:p>
            <a:pPr lvl="1"/>
            <a:r>
              <a:rPr lang="en-CA" sz="1900" b="1" dirty="0">
                <a:latin typeface="Calibri-Bold"/>
              </a:rPr>
              <a:t>Community</a:t>
            </a:r>
          </a:p>
          <a:p>
            <a:pPr lvl="1"/>
            <a:r>
              <a:rPr lang="en-CA" sz="1900" b="1" dirty="0">
                <a:latin typeface="Calibri-Bold"/>
              </a:rPr>
              <a:t>Worship &amp; Prayer</a:t>
            </a:r>
          </a:p>
          <a:p>
            <a:pPr lvl="1"/>
            <a:r>
              <a:rPr lang="en-CA" sz="1900" b="1" dirty="0">
                <a:latin typeface="Calibri-Bold"/>
              </a:rPr>
              <a:t>Scripture</a:t>
            </a:r>
          </a:p>
          <a:p>
            <a:pPr lvl="1"/>
            <a:r>
              <a:rPr lang="en-CA" sz="1900" b="1" dirty="0">
                <a:latin typeface="Calibri-Bold"/>
              </a:rPr>
              <a:t>Responsive Choices</a:t>
            </a:r>
          </a:p>
          <a:p>
            <a:pPr lvl="1"/>
            <a:r>
              <a:rPr lang="en-CA" sz="1900" b="1" dirty="0">
                <a:latin typeface="Calibri-Bold"/>
              </a:rPr>
              <a:t>The Holy Spirit</a:t>
            </a:r>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12</a:t>
            </a:fld>
            <a:endParaRPr lang="en-CA" altLang="en-US"/>
          </a:p>
        </p:txBody>
      </p:sp>
    </p:spTree>
    <p:extLst>
      <p:ext uri="{BB962C8B-B14F-4D97-AF65-F5344CB8AC3E}">
        <p14:creationId xmlns:p14="http://schemas.microsoft.com/office/powerpoint/2010/main" val="4123840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a:bodyPr>
          <a:lstStyle/>
          <a:p>
            <a:r>
              <a:rPr lang="en-US" sz="1800" dirty="0"/>
              <a:t>The first is Community.</a:t>
            </a:r>
          </a:p>
          <a:p>
            <a:r>
              <a:rPr lang="en-US" sz="1800" dirty="0"/>
              <a:t>As God works to renew the world, God is not just interested in renewed individuals: God is interested in community, and how people relate to one another.</a:t>
            </a:r>
          </a:p>
          <a:p>
            <a:r>
              <a:rPr lang="en-US" sz="1800" dirty="0"/>
              <a:t>The simple fact of being in a church community, hanging in there through thick and thin, watching how others express their faith, learning to work alongside people we don’t necessarily see eye to eye with ‐ and even learning to love them ‐ that’s part of our apprenticeship. Many of you described how you found a mentor in the Christian community: that’s another way community helps.</a:t>
            </a:r>
            <a:endParaRPr lang="en-CA" sz="1800"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13</a:t>
            </a:fld>
            <a:endParaRPr lang="en-CA" altLang="en-US"/>
          </a:p>
        </p:txBody>
      </p:sp>
    </p:spTree>
    <p:extLst>
      <p:ext uri="{BB962C8B-B14F-4D97-AF65-F5344CB8AC3E}">
        <p14:creationId xmlns:p14="http://schemas.microsoft.com/office/powerpoint/2010/main" val="373956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lstStyle/>
          <a:p>
            <a:pPr algn="l"/>
            <a:r>
              <a:rPr lang="en-US" sz="1900" b="1" dirty="0">
                <a:latin typeface="Calibri" panose="020F0502020204030204" pitchFamily="34" charset="0"/>
              </a:rPr>
              <a:t>The second area is Worship and prayer. There are a variety of ways we do these, and they changed very quickly during the COVID19 pandemic. Key questions for us as we emerge from the pandemic are: </a:t>
            </a:r>
          </a:p>
          <a:p>
            <a:pPr algn="l"/>
            <a:r>
              <a:rPr lang="en-US" sz="1900" b="1" dirty="0">
                <a:latin typeface="Calibri" panose="020F0502020204030204" pitchFamily="34" charset="0"/>
              </a:rPr>
              <a:t>What worked?</a:t>
            </a:r>
          </a:p>
          <a:p>
            <a:pPr algn="l"/>
            <a:r>
              <a:rPr lang="en-US" sz="1900" b="1" dirty="0">
                <a:latin typeface="Calibri" panose="020F0502020204030204" pitchFamily="34" charset="0"/>
              </a:rPr>
              <a:t>What didn’t? </a:t>
            </a:r>
          </a:p>
          <a:p>
            <a:pPr algn="l"/>
            <a:r>
              <a:rPr lang="en-US" sz="1900" b="1" dirty="0">
                <a:latin typeface="Calibri" panose="020F0502020204030204" pitchFamily="34" charset="0"/>
              </a:rPr>
              <a:t>What did we learn that will help us and others on our discipleship journey?</a:t>
            </a:r>
          </a:p>
          <a:p>
            <a:pPr algn="l"/>
            <a:endParaRPr lang="en-US" sz="1900" b="1" dirty="0">
              <a:latin typeface="Calibri" panose="020F0502020204030204" pitchFamily="34" charset="0"/>
            </a:endParaRPr>
          </a:p>
          <a:p>
            <a:pPr algn="l"/>
            <a:r>
              <a:rPr lang="en-US" sz="1900" b="1" dirty="0">
                <a:latin typeface="Calibri" panose="020F0502020204030204" pitchFamily="34" charset="0"/>
              </a:rPr>
              <a:t>Prayer is one of the ways we stay close to our Teacher.</a:t>
            </a:r>
            <a:endParaRPr lang="en-CA" b="1"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14</a:t>
            </a:fld>
            <a:endParaRPr lang="en-CA" altLang="en-US"/>
          </a:p>
        </p:txBody>
      </p:sp>
    </p:spTree>
    <p:extLst>
      <p:ext uri="{BB962C8B-B14F-4D97-AF65-F5344CB8AC3E}">
        <p14:creationId xmlns:p14="http://schemas.microsoft.com/office/powerpoint/2010/main" val="2637388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Calibri" panose="020F0502020204030204" pitchFamily="34" charset="0"/>
              </a:rPr>
              <a:t>Prayer can be by ourselves or with others. It can be at specific times ‐ say at the beginning and the end of the day ‐ or it can be spontaneous ‐ at any point as our day unfolds, as the </a:t>
            </a:r>
            <a:r>
              <a:rPr lang="en-CA" sz="1900" dirty="0">
                <a:latin typeface="Calibri" panose="020F0502020204030204" pitchFamily="34" charset="0"/>
              </a:rPr>
              <a:t>need arises.</a:t>
            </a:r>
          </a:p>
          <a:p>
            <a:pPr algn="l"/>
            <a:r>
              <a:rPr lang="en-US" sz="1900" dirty="0">
                <a:latin typeface="Calibri" panose="020F0502020204030204" pitchFamily="34" charset="0"/>
              </a:rPr>
              <a:t>It can make use of written prayers, or it can be conversational, as though we are talking to a friend. (In fact, we are talking to a Friend, so that’s just fine!) </a:t>
            </a:r>
          </a:p>
          <a:p>
            <a:pPr algn="l"/>
            <a:r>
              <a:rPr lang="en-US" sz="1900" i="1" dirty="0">
                <a:latin typeface="Calibri-BoldItalic"/>
              </a:rPr>
              <a:t>How </a:t>
            </a:r>
            <a:r>
              <a:rPr lang="en-US" sz="1900" dirty="0">
                <a:latin typeface="Calibri" panose="020F0502020204030204" pitchFamily="34" charset="0"/>
              </a:rPr>
              <a:t>we do it is secondary:</a:t>
            </a:r>
          </a:p>
          <a:p>
            <a:pPr algn="l"/>
            <a:r>
              <a:rPr lang="en-US" sz="1900" i="1" dirty="0">
                <a:latin typeface="Calibri-BoldItalic"/>
              </a:rPr>
              <a:t>that </a:t>
            </a:r>
            <a:r>
              <a:rPr lang="en-US" sz="1900" dirty="0">
                <a:latin typeface="Calibri" panose="020F0502020204030204" pitchFamily="34" charset="0"/>
              </a:rPr>
              <a:t>we do it is what is crucial.</a:t>
            </a:r>
          </a:p>
          <a:p>
            <a:pPr algn="l"/>
            <a:r>
              <a:rPr lang="en-US" sz="1900" dirty="0">
                <a:latin typeface="Calibri-Bold"/>
              </a:rPr>
              <a:t>So . . . why is prayer so important to our discipleship? </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15</a:t>
            </a:fld>
            <a:endParaRPr lang="en-CA" altLang="en-US"/>
          </a:p>
        </p:txBody>
      </p:sp>
    </p:spTree>
    <p:extLst>
      <p:ext uri="{BB962C8B-B14F-4D97-AF65-F5344CB8AC3E}">
        <p14:creationId xmlns:p14="http://schemas.microsoft.com/office/powerpoint/2010/main" val="4236000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fontScale="92500" lnSpcReduction="20000"/>
          </a:bodyPr>
          <a:lstStyle/>
          <a:p>
            <a:pPr algn="l"/>
            <a:r>
              <a:rPr lang="en-US" sz="1900" b="1" dirty="0">
                <a:latin typeface="Calibri-Bold"/>
              </a:rPr>
              <a:t>First, all relationships are strengthened by free and open conversation, so at a very basic level, prayer strengthens our relationship to Jesus.</a:t>
            </a:r>
          </a:p>
          <a:p>
            <a:pPr algn="l"/>
            <a:r>
              <a:rPr lang="en-US" sz="1900" b="1" dirty="0">
                <a:latin typeface="Calibri" panose="020F0502020204030204" pitchFamily="34" charset="0"/>
              </a:rPr>
              <a:t>Secondly, when we bring our needs and the needs of others to Jesus, it is as though it opens a door for him to be involved in the situation, and for us to observe how he works.</a:t>
            </a:r>
          </a:p>
          <a:p>
            <a:pPr algn="l"/>
            <a:r>
              <a:rPr lang="en-US" sz="1900" b="1" dirty="0">
                <a:latin typeface="Calibri-Bold"/>
              </a:rPr>
              <a:t>Lastly, prayer is also a way of listening to the Teacher. We can ask: “Lord, what are you doing in this situation?” Or, “Dear God, what are you trying to say to me?” “Lord, is there something you want me to do or to learn here?”</a:t>
            </a:r>
          </a:p>
          <a:p>
            <a:pPr algn="l"/>
            <a:r>
              <a:rPr lang="en-US" sz="1900" dirty="0">
                <a:latin typeface="Calibri" panose="020F0502020204030204" pitchFamily="34" charset="0"/>
              </a:rPr>
              <a:t>So one thing that prayer does is to help us grow in discipleship. But that’s also one of the functions of worship. For example, in our Anglican traditions ‐ the most important act of worship pre-COVID was the Eucharist. For many months during the pandemic many of us “fasted” from Communion. What was that experience like for you and your congregation?</a:t>
            </a:r>
          </a:p>
          <a:p>
            <a:pPr algn="l"/>
            <a:r>
              <a:rPr lang="en-CA" sz="1900" dirty="0">
                <a:latin typeface="Calibri" panose="020F0502020204030204" pitchFamily="34" charset="0"/>
              </a:rPr>
              <a:t>&lt;&lt; group discussion / input&gt;&gt;</a:t>
            </a:r>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16</a:t>
            </a:fld>
            <a:endParaRPr lang="en-CA" altLang="en-US"/>
          </a:p>
        </p:txBody>
      </p:sp>
    </p:spTree>
    <p:extLst>
      <p:ext uri="{BB962C8B-B14F-4D97-AF65-F5344CB8AC3E}">
        <p14:creationId xmlns:p14="http://schemas.microsoft.com/office/powerpoint/2010/main" val="2897058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Calibri-Bold"/>
              </a:rPr>
              <a:t>Here too, the fact that we are disciples in the carrying out of Jesus’ mission is central.</a:t>
            </a:r>
          </a:p>
          <a:p>
            <a:pPr algn="l"/>
            <a:r>
              <a:rPr lang="en-US" sz="1900" b="1" dirty="0">
                <a:latin typeface="Calibri-Bold"/>
              </a:rPr>
              <a:t>In the prayer of consecration, or what we may call the Great Thanksgiving or the Eucharistic Prayer, we acknowledge, in part, that our Creator “opened a path of salvation for all people” and that God has intervened in our world in the person of Jesus. This action of God is what we have been calling the mission of God.</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17</a:t>
            </a:fld>
            <a:endParaRPr lang="en-CA" altLang="en-US"/>
          </a:p>
        </p:txBody>
      </p:sp>
    </p:spTree>
    <p:extLst>
      <p:ext uri="{BB962C8B-B14F-4D97-AF65-F5344CB8AC3E}">
        <p14:creationId xmlns:p14="http://schemas.microsoft.com/office/powerpoint/2010/main" val="2044012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Calibri" panose="020F0502020204030204" pitchFamily="34" charset="0"/>
              </a:rPr>
              <a:t>Jesus chooses twelve disciples to work with him, and then, at the end of his earthly ministry, he celebrates with them what we have come to call the Eucharist or the Last Supper. Every time we hold out our hands to receive communion, the blessed bread and wine, we are identifying ourselves with those disciples and saying, “Yes, Jesus, we are your disciples too. Yes, Jesus, we are committed to you and your mission to renew all things.”</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18</a:t>
            </a:fld>
            <a:endParaRPr lang="en-CA" altLang="en-US"/>
          </a:p>
        </p:txBody>
      </p:sp>
    </p:spTree>
    <p:extLst>
      <p:ext uri="{BB962C8B-B14F-4D97-AF65-F5344CB8AC3E}">
        <p14:creationId xmlns:p14="http://schemas.microsoft.com/office/powerpoint/2010/main" val="50464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l"/>
            <a:r>
              <a:rPr lang="en-US" sz="1900" b="1" dirty="0">
                <a:latin typeface="Calibri-Bold"/>
              </a:rPr>
              <a:t>This is why at the end of the service we say these words: “May we, who share his body, live his risen life; we, who drink his cup, bring life to others; we, whom the Spirit lights, give light to the world.”  There is the mission, continuing in and through us, Jesus’ disciples today.</a:t>
            </a:r>
          </a:p>
          <a:p>
            <a:pPr algn="l"/>
            <a:r>
              <a:rPr lang="en-US" sz="1900" dirty="0">
                <a:latin typeface="Calibri" panose="020F0502020204030204" pitchFamily="34" charset="0"/>
              </a:rPr>
              <a:t>Did “fasting” from Eucharist during the pandemic take away from our feeling of being called to mission? Are you back to Eucharist every week now?  Has that changed your desire to do mission in your community?</a:t>
            </a:r>
          </a:p>
          <a:p>
            <a:pPr algn="l"/>
            <a:r>
              <a:rPr lang="en-CA" sz="1900" dirty="0">
                <a:latin typeface="Calibri" panose="020F0502020204030204" pitchFamily="34" charset="0"/>
              </a:rPr>
              <a:t>&lt;&lt;group input&gt;&gt;</a:t>
            </a:r>
          </a:p>
          <a:p>
            <a:pPr algn="l"/>
            <a:r>
              <a:rPr lang="en-US" sz="1900" dirty="0">
                <a:latin typeface="Calibri" panose="020F0502020204030204" pitchFamily="34" charset="0"/>
              </a:rPr>
              <a:t>At the end of the service we are blessed and sent out with new strength and vision to take part in God’s mission to the world. So that is factor number 2 ‐ worship and prayer.</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19</a:t>
            </a:fld>
            <a:endParaRPr lang="en-CA" altLang="en-US"/>
          </a:p>
        </p:txBody>
      </p:sp>
    </p:spTree>
    <p:extLst>
      <p:ext uri="{BB962C8B-B14F-4D97-AF65-F5344CB8AC3E}">
        <p14:creationId xmlns:p14="http://schemas.microsoft.com/office/powerpoint/2010/main" val="1407889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Calibri-Bold"/>
              </a:rPr>
              <a:t>Factor number three of the five things that enable us to develop as disciples is Scripture.</a:t>
            </a:r>
          </a:p>
          <a:p>
            <a:pPr algn="l"/>
            <a:r>
              <a:rPr lang="en-US" sz="1900" b="1" dirty="0">
                <a:latin typeface="Calibri-Bold"/>
              </a:rPr>
              <a:t>How does the Bible play a part in our discipleship? It’s dangerous simply to quote verses out of context and think that’s what God is saying we should do ‐ lots of people have got </a:t>
            </a:r>
            <a:r>
              <a:rPr lang="en-CA" sz="1900" b="1" dirty="0">
                <a:latin typeface="Calibri-Bold"/>
              </a:rPr>
              <a:t>into trouble that way.</a:t>
            </a:r>
          </a:p>
          <a:p>
            <a:pPr algn="l"/>
            <a:r>
              <a:rPr lang="en-US" sz="1900" b="1" dirty="0">
                <a:latin typeface="Calibri-Bold"/>
              </a:rPr>
              <a:t>But on the other hand we can’t just dismiss the Bible as an old, irrelevant book.</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20</a:t>
            </a:fld>
            <a:endParaRPr lang="en-CA" altLang="en-US"/>
          </a:p>
        </p:txBody>
      </p:sp>
    </p:spTree>
    <p:extLst>
      <p:ext uri="{BB962C8B-B14F-4D97-AF65-F5344CB8AC3E}">
        <p14:creationId xmlns:p14="http://schemas.microsoft.com/office/powerpoint/2010/main" val="3795637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Autofit/>
          </a:bodyPr>
          <a:lstStyle/>
          <a:p>
            <a:pPr algn="l"/>
            <a:r>
              <a:rPr lang="en-US" sz="1800" dirty="0">
                <a:latin typeface="Calibri" panose="020F0502020204030204" pitchFamily="34" charset="0"/>
              </a:rPr>
              <a:t>You may remember that last time we referred to Bishop Tom Wright, who suggested that the Bible can be thought of like a play. We didn’t say much about Act 5 then, except that that’s where we are now.  But Tom Wright says this: suppose that tomorrow a previously unknown play of Shakespeare’s was discovered ‐ but there’s one act, Act 5, missing. What could you do?</a:t>
            </a:r>
          </a:p>
          <a:p>
            <a:pPr algn="l"/>
            <a:r>
              <a:rPr lang="en-US" sz="1800" b="1" dirty="0">
                <a:latin typeface="Calibri-Bold"/>
              </a:rPr>
              <a:t>He suggests that the most interesting thing to do would be to get together the world’s most experienced Shakespearian actors, get them to read Acts 1 through 4, and Act 6, until it is second nature to them ‐ and then set them loose to act out the play. Then when they came to Act 5, they would improvise! They wouldn’t be entirely making it up out of nothing – good improvisation would have to be true to Acts 1 through 4, </a:t>
            </a:r>
            <a:r>
              <a:rPr lang="en-US" sz="1800" b="1" i="1" dirty="0">
                <a:latin typeface="Calibri-BoldItalic"/>
              </a:rPr>
              <a:t>and </a:t>
            </a:r>
            <a:r>
              <a:rPr lang="en-US" sz="1800" b="1" dirty="0">
                <a:latin typeface="Calibri-Bold"/>
              </a:rPr>
              <a:t>the way they finish Act 5 has to connect with the start of Act 6.</a:t>
            </a:r>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21</a:t>
            </a:fld>
            <a:endParaRPr lang="en-CA" altLang="en-US"/>
          </a:p>
        </p:txBody>
      </p:sp>
    </p:spTree>
    <p:extLst>
      <p:ext uri="{BB962C8B-B14F-4D97-AF65-F5344CB8AC3E}">
        <p14:creationId xmlns:p14="http://schemas.microsoft.com/office/powerpoint/2010/main" val="4174433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latin typeface="Calibri" panose="020F0502020204030204" pitchFamily="34" charset="0"/>
              </a:rPr>
              <a:t>Tom Wright says this is a helpful way to think of how we relate to the Bible, because that’s how God gives us a framework for our lives ‐ Acts 1, 2, 3, 4 and 6. All the clues for how to act out Act 5 are right there. It’s up to us to figure out what it means to live out Act 5 of God’s story in our lives and our </a:t>
            </a:r>
            <a:r>
              <a:rPr lang="en-US" sz="2000" dirty="0" err="1">
                <a:latin typeface="Calibri" panose="020F0502020204030204" pitchFamily="34" charset="0"/>
              </a:rPr>
              <a:t>neighbourhoods</a:t>
            </a:r>
            <a:r>
              <a:rPr lang="en-US" sz="2000" dirty="0">
                <a:latin typeface="Calibri" panose="020F0502020204030204" pitchFamily="34" charset="0"/>
              </a:rPr>
              <a:t>.</a:t>
            </a:r>
            <a:endParaRPr lang="en-CA" sz="1400" dirty="0"/>
          </a:p>
          <a:p>
            <a:pPr algn="l"/>
            <a:r>
              <a:rPr lang="en-US" sz="1900" b="1" dirty="0">
                <a:latin typeface="Calibri-Bold"/>
              </a:rPr>
              <a:t>You might describe what we are called to do “faithful improvisation”. In other words, since the Bible didn’t envision many of the situations we face in our world, we must both improvise </a:t>
            </a:r>
            <a:r>
              <a:rPr lang="en-US" sz="1900" b="1" i="1" dirty="0">
                <a:latin typeface="Calibri-BoldItalic"/>
              </a:rPr>
              <a:t>and </a:t>
            </a:r>
            <a:r>
              <a:rPr lang="en-US" sz="1900" b="1" dirty="0">
                <a:latin typeface="Calibri-Bold"/>
              </a:rPr>
              <a:t>at the same time be faithful - because we are living a new part of the same story as people in the Bible.</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22</a:t>
            </a:fld>
            <a:endParaRPr lang="en-CA" altLang="en-US"/>
          </a:p>
        </p:txBody>
      </p:sp>
    </p:spTree>
    <p:extLst>
      <p:ext uri="{BB962C8B-B14F-4D97-AF65-F5344CB8AC3E}">
        <p14:creationId xmlns:p14="http://schemas.microsoft.com/office/powerpoint/2010/main" val="216546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558904"/>
          </a:xfrm>
        </p:spPr>
        <p:txBody>
          <a:bodyPr>
            <a:normAutofit fontScale="85000" lnSpcReduction="20000"/>
          </a:bodyPr>
          <a:lstStyle/>
          <a:p>
            <a:pPr algn="l"/>
            <a:r>
              <a:rPr lang="en-US" sz="1900" dirty="0">
                <a:latin typeface="Calibri" panose="020F0502020204030204" pitchFamily="34" charset="0"/>
              </a:rPr>
              <a:t>The fourth factor that enables us to grow as disciples has to do with the responsive choices we make about how we live.</a:t>
            </a:r>
          </a:p>
          <a:p>
            <a:pPr algn="l"/>
            <a:r>
              <a:rPr lang="en-US" sz="1900" dirty="0">
                <a:latin typeface="Calibri" panose="020F0502020204030204" pitchFamily="34" charset="0"/>
              </a:rPr>
              <a:t>Jesus once said, “Why do call me “Lord, Lord”, and do not do what I tell you?”</a:t>
            </a:r>
          </a:p>
          <a:p>
            <a:pPr algn="l"/>
            <a:r>
              <a:rPr lang="en-US" sz="1900" dirty="0">
                <a:latin typeface="Calibri" panose="020F0502020204030204" pitchFamily="34" charset="0"/>
              </a:rPr>
              <a:t>It’s no use following a Master Craftsman around and watching them at work unless we then go on to try it ourselves by following the master’s instructions. Apprentices don’t get their certification just by watching, or by doing things their own way! Watching is part of learning, but it’s not the whole of it. You have to learn to do what your Master tells you to do or you will never be more than an “armchair apprentice.”</a:t>
            </a:r>
          </a:p>
          <a:p>
            <a:pPr algn="l"/>
            <a:r>
              <a:rPr lang="en-US" sz="1900" b="1" dirty="0">
                <a:latin typeface="Calibri-Bold"/>
              </a:rPr>
              <a:t>If we are disciples of Jesus, it must make a difference in the way we live. Every day, there will be situations where, if we were not disciples, we might choose to do one thing, but, because we are disciples, we will choose to do something else. In particular, where we might otherwise have done something that would serve our own interests, or been destructive to someone else’s, now we try to choose to serve the interests of the Kingdom ‐ even when it’s costly and or embarrassing.</a:t>
            </a:r>
          </a:p>
          <a:p>
            <a:pPr algn="l"/>
            <a:r>
              <a:rPr lang="en-US" sz="1900" b="1" dirty="0">
                <a:latin typeface="Calibri-Bold"/>
              </a:rPr>
              <a:t>What examples can you think of? Take 5 minutes now in your group and write down a </a:t>
            </a:r>
            <a:r>
              <a:rPr lang="en-CA" sz="1900" b="1" dirty="0">
                <a:latin typeface="Calibri-Bold"/>
              </a:rPr>
              <a:t>least six brief answers. </a:t>
            </a:r>
          </a:p>
          <a:p>
            <a:pPr algn="l"/>
            <a:r>
              <a:rPr lang="en-CA" sz="1900" b="1" dirty="0">
                <a:latin typeface="Calibri-Bold"/>
              </a:rPr>
              <a:t>&lt;&lt;BREAK OUT ROOMS&gt;&gt; - check that folks understand what to do…</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23</a:t>
            </a:fld>
            <a:endParaRPr lang="en-CA" altLang="en-US"/>
          </a:p>
        </p:txBody>
      </p:sp>
    </p:spTree>
    <p:extLst>
      <p:ext uri="{BB962C8B-B14F-4D97-AF65-F5344CB8AC3E}">
        <p14:creationId xmlns:p14="http://schemas.microsoft.com/office/powerpoint/2010/main" val="1424235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lnSpcReduction="10000"/>
          </a:bodyPr>
          <a:lstStyle/>
          <a:p>
            <a:pPr algn="l"/>
            <a:r>
              <a:rPr lang="en-US" sz="1700" dirty="0">
                <a:latin typeface="Calibri-Bold"/>
              </a:rPr>
              <a:t>The last element in discipleship is really the most important, but it’s not one we always </a:t>
            </a:r>
            <a:r>
              <a:rPr lang="en-CA" sz="1700" dirty="0">
                <a:latin typeface="Calibri-Bold"/>
              </a:rPr>
              <a:t>remember – The Holy Spirit.</a:t>
            </a:r>
          </a:p>
          <a:p>
            <a:pPr algn="l"/>
            <a:r>
              <a:rPr lang="en-US" sz="1700" dirty="0">
                <a:latin typeface="Calibri-Bold"/>
              </a:rPr>
              <a:t>Archbishop William Temple once said</a:t>
            </a:r>
            <a:r>
              <a:rPr lang="en-US" sz="1700" i="1" dirty="0">
                <a:latin typeface="Calibri-BoldItalic"/>
              </a:rPr>
              <a:t>: “</a:t>
            </a:r>
            <a:r>
              <a:rPr lang="en-US" sz="1700" dirty="0">
                <a:latin typeface="Calibri-Bold"/>
              </a:rPr>
              <a:t>It’s no good giving me a play like </a:t>
            </a:r>
            <a:r>
              <a:rPr lang="en-US" sz="1700" i="1" dirty="0">
                <a:latin typeface="Calibri-BoldItalic"/>
              </a:rPr>
              <a:t>Hamlet </a:t>
            </a:r>
            <a:r>
              <a:rPr lang="en-US" sz="1700" dirty="0">
                <a:latin typeface="Calibri-Bold"/>
              </a:rPr>
              <a:t>or </a:t>
            </a:r>
            <a:r>
              <a:rPr lang="en-US" sz="1700" i="1" dirty="0">
                <a:latin typeface="Calibri-BoldItalic"/>
              </a:rPr>
              <a:t>King Lear </a:t>
            </a:r>
            <a:r>
              <a:rPr lang="en-US" sz="1700" dirty="0">
                <a:latin typeface="Calibri-Bold"/>
              </a:rPr>
              <a:t>and telling me to write a play like that. Shakespeare could do it; I can’t. And it is no good showing me a life like the life of Jesus and telling me to live a life like that. Jesus could do it; I can’t. But if the genius of Shakespeare could come and live in me, then I could write plays like his. And if the Spirit of Jesus could come and live in me, then I could live a life like his.”</a:t>
            </a:r>
          </a:p>
          <a:p>
            <a:pPr algn="l"/>
            <a:r>
              <a:rPr lang="en-US" sz="1700" b="1" dirty="0">
                <a:latin typeface="Calibri" panose="020F0502020204030204" pitchFamily="34" charset="0"/>
              </a:rPr>
              <a:t>Temple’s point is that this is exactly what Jesus has promised. Jesus says he will come to us in the form of the Spirit. He will enter into our experience, work within our personality, skills, and experience, and help us make possible a lifestyle we would have thought impossible before becoming a disciple.</a:t>
            </a:r>
          </a:p>
          <a:p>
            <a:pPr algn="l"/>
            <a:r>
              <a:rPr lang="en-US" sz="1700" b="1" dirty="0">
                <a:latin typeface="Calibri" panose="020F0502020204030204" pitchFamily="34" charset="0"/>
              </a:rPr>
              <a:t>And in fact it’s the Holy Spirit that makes possible all those aspects of the apprenticeship </a:t>
            </a:r>
            <a:r>
              <a:rPr lang="en-CA" sz="1700" b="1" dirty="0">
                <a:latin typeface="Calibri" panose="020F0502020204030204" pitchFamily="34" charset="0"/>
              </a:rPr>
              <a:t>we’ve been thinking about.</a:t>
            </a:r>
            <a:endParaRPr lang="en-CA" sz="1700" b="1" dirty="0"/>
          </a:p>
          <a:p>
            <a:endParaRPr lang="en-CA" sz="1700"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24</a:t>
            </a:fld>
            <a:endParaRPr lang="en-CA" altLang="en-US"/>
          </a:p>
        </p:txBody>
      </p:sp>
    </p:spTree>
    <p:extLst>
      <p:ext uri="{BB962C8B-B14F-4D97-AF65-F5344CB8AC3E}">
        <p14:creationId xmlns:p14="http://schemas.microsoft.com/office/powerpoint/2010/main" val="2552010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fontScale="92500" lnSpcReduction="20000"/>
          </a:bodyPr>
          <a:lstStyle/>
          <a:p>
            <a:pPr algn="l"/>
            <a:r>
              <a:rPr lang="en-US" sz="1900" dirty="0">
                <a:latin typeface="Calibri" panose="020F0502020204030204" pitchFamily="34" charset="0"/>
              </a:rPr>
              <a:t>It’s the Spirit of Jesus working in us that creates Christian community, so that we can work and worship and pray with other people. It’s that Spirit who makes Jesus real to us in prayer and worship. It’s that Spirit who helps us understand the Bible and figure out what to do about the things we read. And it’s the Spirit who gives us strength of will and creativity to carry out the “assignments” God gives us.</a:t>
            </a:r>
          </a:p>
          <a:p>
            <a:pPr algn="l"/>
            <a:r>
              <a:rPr lang="en-US" sz="1900" b="1" dirty="0">
                <a:latin typeface="Calibri-Bold"/>
              </a:rPr>
              <a:t>Now you may be asking: What does all this have to do with reimagining church? Or fresh expressions of church? The answer is: everything!</a:t>
            </a:r>
          </a:p>
          <a:p>
            <a:pPr algn="l"/>
            <a:r>
              <a:rPr lang="en-US" sz="1900" b="1" dirty="0">
                <a:latin typeface="Calibri-Bold"/>
              </a:rPr>
              <a:t>The only reason for starting new Christian communities is so that people will have the opportunity to become apprentices of Jesus who would not otherwise. Or, to put it another way, fresh expressions of church give people the opportunity to hear the Good News ‐ the Gospel ‐ who would otherwise never know about it. It’s about being church in a way that is culturally appropriate for them. We’ll talk in more detail about this next </a:t>
            </a:r>
            <a:r>
              <a:rPr lang="en-CA" sz="1900" b="1" dirty="0">
                <a:latin typeface="Calibri-Bold"/>
              </a:rPr>
              <a:t>time.</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25</a:t>
            </a:fld>
            <a:endParaRPr lang="en-CA" altLang="en-US"/>
          </a:p>
        </p:txBody>
      </p:sp>
    </p:spTree>
    <p:extLst>
      <p:ext uri="{BB962C8B-B14F-4D97-AF65-F5344CB8AC3E}">
        <p14:creationId xmlns:p14="http://schemas.microsoft.com/office/powerpoint/2010/main" val="707321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a:bodyPr>
          <a:lstStyle/>
          <a:p>
            <a:pPr algn="l"/>
            <a:r>
              <a:rPr lang="en-US" sz="1900" dirty="0">
                <a:solidFill>
                  <a:srgbClr val="000000"/>
                </a:solidFill>
                <a:latin typeface="Calibri" panose="020F0502020204030204" pitchFamily="34" charset="0"/>
              </a:rPr>
              <a:t>Before we head off in a slightly different direction, let’s pause for reflection. You may want to jot some things down in response to the questions on the slide.</a:t>
            </a:r>
          </a:p>
          <a:p>
            <a:pPr algn="l"/>
            <a:r>
              <a:rPr lang="en-US" sz="1900" dirty="0">
                <a:solidFill>
                  <a:srgbClr val="000000"/>
                </a:solidFill>
                <a:latin typeface="Calibri" panose="020F0502020204030204" pitchFamily="34" charset="0"/>
              </a:rPr>
              <a:t>&lt;&lt;2-3 min pause&gt;&gt;</a:t>
            </a:r>
          </a:p>
          <a:p>
            <a:pPr algn="l"/>
            <a:r>
              <a:rPr lang="en-US" sz="1900" b="1" dirty="0">
                <a:solidFill>
                  <a:srgbClr val="000000"/>
                </a:solidFill>
                <a:latin typeface="Calibri-Bold"/>
              </a:rPr>
              <a:t>Now, as we re‐imagine church and consider fresh expressions of Christian community, we know that a church will only be effective in God’s mission if it is, at its heart, a community of Jesus’ apprentices. One of the things Jesus asked his followers to do as part of his mission is to “make disciples.” But only disciples can make disciples, so this has to be our starting point!</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26</a:t>
            </a:fld>
            <a:endParaRPr lang="en-CA" altLang="en-US"/>
          </a:p>
        </p:txBody>
      </p:sp>
    </p:spTree>
    <p:extLst>
      <p:ext uri="{BB962C8B-B14F-4D97-AF65-F5344CB8AC3E}">
        <p14:creationId xmlns:p14="http://schemas.microsoft.com/office/powerpoint/2010/main" val="3092936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5F0847DA-5C3A-264A-7582-D219FFCD45F1}"/>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3BFA1B-EC1A-4111-871D-EFA3D508052A}" type="slidenum">
              <a:rPr lang="en-US" altLang="en-US">
                <a:latin typeface="Calibri" panose="020F0502020204030204" pitchFamily="34" charset="0"/>
              </a:rPr>
              <a:pPr eaLnBrk="1" hangingPunct="1"/>
              <a:t>27</a:t>
            </a:fld>
            <a:endParaRPr lang="en-US" altLang="en-US">
              <a:latin typeface="Calibri" panose="020F0502020204030204" pitchFamily="34" charset="0"/>
            </a:endParaRPr>
          </a:p>
        </p:txBody>
      </p:sp>
      <p:sp>
        <p:nvSpPr>
          <p:cNvPr id="43011" name="Rectangle 2">
            <a:extLst>
              <a:ext uri="{FF2B5EF4-FFF2-40B4-BE49-F238E27FC236}">
                <a16:creationId xmlns:a16="http://schemas.microsoft.com/office/drawing/2014/main" id="{67935CFB-6486-6B8F-8502-D1473646C9ED}"/>
              </a:ext>
            </a:extLst>
          </p:cNvPr>
          <p:cNvSpPr>
            <a:spLocks noGrp="1" noRot="1" noChangeAspect="1" noChangeArrowheads="1" noTextEdit="1"/>
          </p:cNvSpPr>
          <p:nvPr>
            <p:ph type="sldImg"/>
          </p:nvPr>
        </p:nvSpPr>
        <p:spPr bwMode="auto">
          <a:xfrm>
            <a:off x="469900" y="727075"/>
            <a:ext cx="6375400" cy="35861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a:extLst>
              <a:ext uri="{FF2B5EF4-FFF2-40B4-BE49-F238E27FC236}">
                <a16:creationId xmlns:a16="http://schemas.microsoft.com/office/drawing/2014/main" id="{CB74337A-BA66-793E-1DA6-D2CEA8248E58}"/>
              </a:ext>
            </a:extLst>
          </p:cNvPr>
          <p:cNvSpPr>
            <a:spLocks noGrp="1" noChangeArrowheads="1"/>
          </p:cNvSpPr>
          <p:nvPr>
            <p:ph type="body" idx="1"/>
          </p:nvPr>
        </p:nvSpPr>
        <p:spPr bwMode="auto">
          <a:xfrm>
            <a:off x="419947" y="4560570"/>
            <a:ext cx="6475307" cy="4320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lgn="l"/>
            <a:r>
              <a:rPr lang="en-US" sz="1900" dirty="0">
                <a:latin typeface="Calibri-Bold"/>
              </a:rPr>
              <a:t>Let’s look at the place in scripture where Jesus says this. These are his last words before his ascension ‐ if you like, his famous last words—traditionally known as </a:t>
            </a:r>
            <a:r>
              <a:rPr lang="en-CA" sz="1900" dirty="0">
                <a:latin typeface="Calibri-Bold"/>
              </a:rPr>
              <a:t>The Great Commission.</a:t>
            </a:r>
          </a:p>
          <a:p>
            <a:pPr algn="l"/>
            <a:r>
              <a:rPr lang="en-US" sz="1900" dirty="0">
                <a:latin typeface="Calibri-Bold"/>
              </a:rPr>
              <a:t>Would one of you read this for us? </a:t>
            </a:r>
          </a:p>
          <a:p>
            <a:pPr algn="l"/>
            <a:r>
              <a:rPr lang="en-US" sz="1900" b="1" dirty="0">
                <a:latin typeface="Calibri-Bold"/>
              </a:rPr>
              <a:t>&lt;&lt;Reading from slide&gt;&gt;</a:t>
            </a:r>
          </a:p>
          <a:p>
            <a:pPr algn="l"/>
            <a:r>
              <a:rPr lang="en-US" sz="1900" dirty="0">
                <a:latin typeface="Calibri" panose="020F0502020204030204" pitchFamily="34" charset="0"/>
              </a:rPr>
              <a:t>We’ve said that our task is to co‐operate with Jesus in the work of God’s kingdom. And part of that work is helping other people become apprentices of Jesus too. How do we do that? The traditional term for this is evangelism. For some</a:t>
            </a:r>
          </a:p>
          <a:p>
            <a:pPr algn="l"/>
            <a:r>
              <a:rPr lang="en-US" sz="1900" dirty="0">
                <a:latin typeface="Calibri" panose="020F0502020204030204" pitchFamily="34" charset="0"/>
              </a:rPr>
              <a:t>Christians, evangelism is “the E‐word” ‐ something nice people don’t talk about in </a:t>
            </a:r>
            <a:r>
              <a:rPr lang="en-CA" sz="1900" dirty="0">
                <a:latin typeface="Calibri" panose="020F0502020204030204" pitchFamily="34" charset="0"/>
              </a:rPr>
              <a:t>public.</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lstStyle/>
          <a:p>
            <a:pPr algn="l"/>
            <a:r>
              <a:rPr lang="en-US" sz="1900" dirty="0">
                <a:latin typeface="Calibri" panose="020F0502020204030204" pitchFamily="34" charset="0"/>
              </a:rPr>
              <a:t>Let’s do a quick spot test. When you hear the word evangelism, what do you think </a:t>
            </a:r>
            <a:r>
              <a:rPr lang="en-CA" sz="1900" dirty="0">
                <a:latin typeface="Calibri" panose="020F0502020204030204" pitchFamily="34" charset="0"/>
              </a:rPr>
              <a:t>of?</a:t>
            </a:r>
          </a:p>
          <a:p>
            <a:pPr algn="l"/>
            <a:r>
              <a:rPr lang="en-CA" altLang="en-US" sz="1900" dirty="0">
                <a:latin typeface="Calibri" panose="020F0502020204030204" pitchFamily="34" charset="0"/>
              </a:rPr>
              <a:t>&lt;&lt; group input &gt;&gt;</a:t>
            </a:r>
            <a:endParaRPr lang="en-US" altLang="en-US" sz="2000" dirty="0"/>
          </a:p>
          <a:p>
            <a:pPr algn="l"/>
            <a:r>
              <a:rPr lang="en-US" sz="1900" b="1" dirty="0">
                <a:latin typeface="Calibri" panose="020F0502020204030204" pitchFamily="34" charset="0"/>
              </a:rPr>
              <a:t>Some words &amp; images you think of will be positive, but for many people more will be </a:t>
            </a:r>
            <a:r>
              <a:rPr lang="en-CA" sz="1900" b="1" dirty="0">
                <a:latin typeface="Calibri" panose="020F0502020204030204" pitchFamily="34" charset="0"/>
              </a:rPr>
              <a:t>negative.</a:t>
            </a:r>
          </a:p>
          <a:p>
            <a:pPr algn="l"/>
            <a:r>
              <a:rPr lang="en-US" sz="1900" b="1" dirty="0">
                <a:latin typeface="Calibri" panose="020F0502020204030204" pitchFamily="34" charset="0"/>
              </a:rPr>
              <a:t>List them on your paper, separating them into to columns ‐ positive on one side and </a:t>
            </a:r>
            <a:r>
              <a:rPr lang="en-CA" sz="1900" b="1" dirty="0">
                <a:latin typeface="Calibri" panose="020F0502020204030204" pitchFamily="34" charset="0"/>
              </a:rPr>
              <a:t>negative on the other.</a:t>
            </a:r>
          </a:p>
          <a:p>
            <a:pPr algn="l"/>
            <a:r>
              <a:rPr lang="en-US" sz="1900" b="1" dirty="0">
                <a:latin typeface="Calibri" panose="020F0502020204030204" pitchFamily="34" charset="0"/>
              </a:rPr>
              <a:t>Take a few minutes to do this with your group</a:t>
            </a:r>
          </a:p>
          <a:p>
            <a:pPr algn="l"/>
            <a:r>
              <a:rPr lang="en-CA" sz="1900" b="1" dirty="0">
                <a:latin typeface="Calibri-Bold"/>
              </a:rPr>
              <a:t>&lt;&lt;BREAK OUT ROOMS&gt;&gt;</a:t>
            </a:r>
          </a:p>
          <a:p>
            <a:pPr algn="l"/>
            <a:r>
              <a:rPr lang="en-US" sz="1900" b="1" dirty="0">
                <a:latin typeface="Calibri-Bold"/>
              </a:rPr>
              <a:t>How many of you had a longer “negative” list than a “positive” one?</a:t>
            </a:r>
          </a:p>
          <a:p>
            <a:pPr algn="l"/>
            <a:r>
              <a:rPr lang="en-US" sz="1900" b="1" dirty="0">
                <a:latin typeface="Calibri-Bold"/>
              </a:rPr>
              <a:t>&lt;Get some input on their answers if we have time&gt;&gt;</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28</a:t>
            </a:fld>
            <a:endParaRPr lang="en-CA" altLang="en-US"/>
          </a:p>
        </p:txBody>
      </p:sp>
    </p:spTree>
    <p:extLst>
      <p:ext uri="{BB962C8B-B14F-4D97-AF65-F5344CB8AC3E}">
        <p14:creationId xmlns:p14="http://schemas.microsoft.com/office/powerpoint/2010/main" val="1646842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lstStyle/>
          <a:p>
            <a:pPr algn="l"/>
            <a:r>
              <a:rPr lang="en-US" sz="1900" dirty="0">
                <a:latin typeface="Calibri-Bold"/>
              </a:rPr>
              <a:t>We are going to suggest a definition of evangelism which may help:</a:t>
            </a:r>
          </a:p>
          <a:p>
            <a:pPr algn="l"/>
            <a:r>
              <a:rPr lang="en-US" sz="1900" dirty="0">
                <a:latin typeface="Calibri-Bold"/>
              </a:rPr>
              <a:t>“Evangelism is co‐operating with the Holy Spirit to help people take steps towards being </a:t>
            </a:r>
            <a:r>
              <a:rPr lang="en-CA" sz="1900" dirty="0">
                <a:latin typeface="Calibri-Bold"/>
              </a:rPr>
              <a:t>apprentices of Jesus.”</a:t>
            </a:r>
          </a:p>
          <a:p>
            <a:pPr algn="l"/>
            <a:r>
              <a:rPr lang="en-US" sz="1900" dirty="0">
                <a:latin typeface="Calibri" panose="020F0502020204030204" pitchFamily="34" charset="0"/>
              </a:rPr>
              <a:t>This definition reminds that first of all, evangelism is not really our work. It is the work of the Holy Spirit to help people become disciples of Jesus. That should take some pressure off us, since it’s not all dependent on us. But it’s still pretty challenging, since it means we have to make ourselves available to the Holy Spirit to be involved in this work ‐ and who knows where that might lead us?</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29</a:t>
            </a:fld>
            <a:endParaRPr lang="en-CA" altLang="en-US"/>
          </a:p>
        </p:txBody>
      </p:sp>
    </p:spTree>
    <p:extLst>
      <p:ext uri="{BB962C8B-B14F-4D97-AF65-F5344CB8AC3E}">
        <p14:creationId xmlns:p14="http://schemas.microsoft.com/office/powerpoint/2010/main" val="2184956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fontScale="92500"/>
          </a:bodyPr>
          <a:lstStyle/>
          <a:p>
            <a:pPr algn="l"/>
            <a:r>
              <a:rPr lang="en-US" sz="1900" b="1" dirty="0">
                <a:latin typeface="Calibri-Bold"/>
              </a:rPr>
              <a:t>This definition also identifies the GOAL of evangelism. It’s not about making people religious, or getting them to make a “decision for Christ,” or persuading them to attend our church. It is about helping them decide to become an apprentice ‐ a follower, a disciple of Jesus. Why? Because, as we’ve been saying, the Good News is that God is renewing the whole world through Jesus Christ, and all of us are invited to be part of that. That’s what we were made for. It’s not always easy, as you well know, but it is ultimately the road to joy.</a:t>
            </a:r>
          </a:p>
          <a:p>
            <a:pPr algn="l"/>
            <a:r>
              <a:rPr lang="en-US" sz="1900" dirty="0">
                <a:latin typeface="Calibri" panose="020F0502020204030204" pitchFamily="34" charset="0"/>
              </a:rPr>
              <a:t>This definition also explains </a:t>
            </a:r>
            <a:r>
              <a:rPr lang="en-US" sz="1900" b="1" dirty="0">
                <a:latin typeface="Calibri-Bold"/>
              </a:rPr>
              <a:t>HOW </a:t>
            </a:r>
            <a:r>
              <a:rPr lang="en-US" sz="1900" dirty="0">
                <a:latin typeface="Calibri" panose="020F0502020204030204" pitchFamily="34" charset="0"/>
              </a:rPr>
              <a:t>evangelism happens. It’s a process of “taking steps,” and there may be very many of those steps and it often takes a long time. People who become Christians as adults say it often took months or even years for them to come to the point of becoming a disciple and asking for baptism.</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30</a:t>
            </a:fld>
            <a:endParaRPr lang="en-CA" altLang="en-US"/>
          </a:p>
        </p:txBody>
      </p:sp>
    </p:spTree>
    <p:extLst>
      <p:ext uri="{BB962C8B-B14F-4D97-AF65-F5344CB8AC3E}">
        <p14:creationId xmlns:p14="http://schemas.microsoft.com/office/powerpoint/2010/main" val="1871052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fontScale="92500" lnSpcReduction="20000"/>
          </a:bodyPr>
          <a:lstStyle/>
          <a:p>
            <a:pPr algn="l"/>
            <a:r>
              <a:rPr lang="en-US" sz="1700" b="1" dirty="0">
                <a:latin typeface="Calibri" panose="020F0502020204030204" pitchFamily="34" charset="0"/>
              </a:rPr>
              <a:t>So what can the church do? We can </a:t>
            </a:r>
            <a:r>
              <a:rPr lang="en-US" sz="1700" b="1" dirty="0">
                <a:latin typeface="Calibri-Bold"/>
              </a:rPr>
              <a:t>HELP</a:t>
            </a:r>
            <a:r>
              <a:rPr lang="en-US" sz="1700" b="1" dirty="0">
                <a:latin typeface="Calibri" panose="020F0502020204030204" pitchFamily="34" charset="0"/>
              </a:rPr>
              <a:t>. How do we do that? There are lots of things “inherited” churches can do.</a:t>
            </a:r>
          </a:p>
          <a:p>
            <a:pPr algn="l"/>
            <a:r>
              <a:rPr lang="en-US" sz="1700" b="1" dirty="0">
                <a:latin typeface="Calibri" panose="020F0502020204030204" pitchFamily="34" charset="0"/>
              </a:rPr>
              <a:t>We can be a welcoming community, where people who are thinking about faith can see a Christian community in action, with all its strengths and weaknesses. Often people </a:t>
            </a:r>
            <a:r>
              <a:rPr lang="en-CA" sz="1700" b="1" dirty="0">
                <a:latin typeface="Calibri" panose="020F0502020204030204" pitchFamily="34" charset="0"/>
              </a:rPr>
              <a:t>“belong” before they “believe.”</a:t>
            </a:r>
          </a:p>
          <a:p>
            <a:pPr algn="l"/>
            <a:r>
              <a:rPr lang="en-US" sz="1700" b="1" dirty="0">
                <a:latin typeface="Calibri-Bold"/>
              </a:rPr>
              <a:t>We can talk about own experience of following Jesus.</a:t>
            </a:r>
          </a:p>
          <a:p>
            <a:pPr algn="l"/>
            <a:r>
              <a:rPr lang="en-US" sz="1700" b="1" dirty="0">
                <a:latin typeface="Calibri" panose="020F0502020204030204" pitchFamily="34" charset="0"/>
              </a:rPr>
              <a:t>We can help by offering Christianity‐101 courses or Bible study programs for beginners, where people can find answers to their questions, or even realize that questions about </a:t>
            </a:r>
            <a:r>
              <a:rPr lang="en-CA" sz="1700" b="1" dirty="0">
                <a:latin typeface="Calibri" panose="020F0502020204030204" pitchFamily="34" charset="0"/>
              </a:rPr>
              <a:t>faith are okay!</a:t>
            </a:r>
          </a:p>
          <a:p>
            <a:pPr algn="l"/>
            <a:r>
              <a:rPr lang="en-US" sz="1700" dirty="0">
                <a:latin typeface="Calibri" panose="020F0502020204030204" pitchFamily="34" charset="0"/>
              </a:rPr>
              <a:t>W</a:t>
            </a:r>
            <a:r>
              <a:rPr lang="en-US" sz="1700" dirty="0">
                <a:latin typeface="Calibri-Bold"/>
              </a:rPr>
              <a:t>e can lend an engaging book or refer people to a helpful web site.</a:t>
            </a:r>
          </a:p>
          <a:p>
            <a:pPr algn="l"/>
            <a:r>
              <a:rPr lang="en-US" sz="1700" dirty="0">
                <a:latin typeface="Calibri" panose="020F0502020204030204" pitchFamily="34" charset="0"/>
              </a:rPr>
              <a:t>We can pray for them and with them.</a:t>
            </a:r>
          </a:p>
          <a:p>
            <a:pPr algn="l"/>
            <a:r>
              <a:rPr lang="en-US" sz="1700" dirty="0">
                <a:latin typeface="Calibri" panose="020F0502020204030204" pitchFamily="34" charset="0"/>
              </a:rPr>
              <a:t>It is important to remember though, that we are building relationships with people because we care about them, and want them to know the power of the Good News – not because we want more “bums in seats” on Sunday mornings! Nobody wants to be “a project”.</a:t>
            </a:r>
          </a:p>
          <a:p>
            <a:pPr algn="l"/>
            <a:r>
              <a:rPr lang="en-US" sz="1700" dirty="0">
                <a:latin typeface="Calibri-Bold"/>
              </a:rPr>
              <a:t>There are a many helpful things churches can do to help people take steps towards discipleship. We just need to be make sure we know that the “helping” is part of our responsibility as disciples. It has to be part of our own lives and the life of our </a:t>
            </a:r>
            <a:r>
              <a:rPr lang="en-CA" sz="1700" dirty="0">
                <a:latin typeface="Calibri-Bold"/>
              </a:rPr>
              <a:t>congregation.</a:t>
            </a:r>
            <a:endParaRPr lang="en-CA" sz="1100"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31</a:t>
            </a:fld>
            <a:endParaRPr lang="en-CA" altLang="en-US"/>
          </a:p>
        </p:txBody>
      </p:sp>
    </p:spTree>
    <p:extLst>
      <p:ext uri="{BB962C8B-B14F-4D97-AF65-F5344CB8AC3E}">
        <p14:creationId xmlns:p14="http://schemas.microsoft.com/office/powerpoint/2010/main" val="1350343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2E13054C-2D24-AB67-9A9A-AD6681CDFAC0}"/>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991294-09D5-4893-B4F6-5873FBF9A3D0}" type="slidenum">
              <a:rPr lang="en-GB" altLang="en-US">
                <a:latin typeface="Calibri" panose="020F0502020204030204" pitchFamily="34" charset="0"/>
              </a:rPr>
              <a:pPr eaLnBrk="1" hangingPunct="1"/>
              <a:t>32</a:t>
            </a:fld>
            <a:endParaRPr lang="en-GB" altLang="en-US">
              <a:latin typeface="Calibri" panose="020F0502020204030204" pitchFamily="34" charset="0"/>
            </a:endParaRPr>
          </a:p>
        </p:txBody>
      </p:sp>
      <p:sp>
        <p:nvSpPr>
          <p:cNvPr id="44035" name="Rectangle 2">
            <a:extLst>
              <a:ext uri="{FF2B5EF4-FFF2-40B4-BE49-F238E27FC236}">
                <a16:creationId xmlns:a16="http://schemas.microsoft.com/office/drawing/2014/main" id="{3D0F0481-BC0E-0B9E-71AA-D45D9647C40D}"/>
              </a:ext>
            </a:extLst>
          </p:cNvPr>
          <p:cNvSpPr>
            <a:spLocks noGrp="1" noRot="1" noChangeAspect="1" noChangeArrowheads="1" noTextEdit="1"/>
          </p:cNvSpPr>
          <p:nvPr>
            <p:ph type="sldImg"/>
          </p:nvPr>
        </p:nvSpPr>
        <p:spPr bwMode="auto">
          <a:xfrm>
            <a:off x="457200" y="720725"/>
            <a:ext cx="6400800" cy="3600450"/>
          </a:xfrm>
          <a:solidFill>
            <a:srgbClr val="FFFFFF"/>
          </a:solidFill>
          <a:ln>
            <a:solidFill>
              <a:srgbClr val="000000"/>
            </a:solidFill>
            <a:miter lim="800000"/>
            <a:headEnd/>
            <a:tailEnd/>
          </a:ln>
        </p:spPr>
      </p:sp>
      <p:sp>
        <p:nvSpPr>
          <p:cNvPr id="44036" name="Rectangle 3">
            <a:extLst>
              <a:ext uri="{FF2B5EF4-FFF2-40B4-BE49-F238E27FC236}">
                <a16:creationId xmlns:a16="http://schemas.microsoft.com/office/drawing/2014/main" id="{2AE912BF-B708-6491-D3B9-4228E3F1039A}"/>
              </a:ext>
            </a:extLst>
          </p:cNvPr>
          <p:cNvSpPr>
            <a:spLocks noGrp="1" noChangeArrowheads="1"/>
          </p:cNvSpPr>
          <p:nvPr>
            <p:ph type="body" idx="1"/>
          </p:nvPr>
        </p:nvSpPr>
        <p:spPr bwMode="auto">
          <a:xfrm>
            <a:off x="457200" y="4560570"/>
            <a:ext cx="6400800" cy="4320540"/>
          </a:xfrm>
          <a:noFill/>
          <a:ln>
            <a:noFill/>
            <a:miter lim="800000"/>
            <a:headEnd/>
            <a:tailEnd/>
          </a:ln>
        </p:spPr>
        <p:txBody>
          <a:bodyPr wrap="square" numCol="1" anchor="t" anchorCtr="0" compatLnSpc="1">
            <a:prstTxWarp prst="textNoShape">
              <a:avLst/>
            </a:prstTxWarp>
            <a:normAutofit lnSpcReduction="10000"/>
          </a:bodyPr>
          <a:lstStyle/>
          <a:p>
            <a:pPr algn="l"/>
            <a:r>
              <a:rPr lang="en-US" sz="1900" b="1" dirty="0">
                <a:latin typeface="Calibri" panose="020F0502020204030204" pitchFamily="34" charset="0"/>
              </a:rPr>
              <a:t>Now, remember Rowan Williams’ phrase about “the mixed economy”?</a:t>
            </a:r>
          </a:p>
          <a:p>
            <a:pPr algn="l"/>
            <a:r>
              <a:rPr lang="en-US" sz="1900" b="1" dirty="0">
                <a:latin typeface="Calibri" panose="020F0502020204030204" pitchFamily="34" charset="0"/>
              </a:rPr>
              <a:t>There are increasing numbers of people who are never going to turn up at our churches on a Sunday morning, however warm and welcoming they may be. It’s simply too much of a cultural jump for them. If those people ‐ and there are more of them all the time ‐ are to hear the Good News of the Kingdom, and have the opportunity to become apprentices of Jesus too, then the church will have to go where they are, not wait for them to come to us. </a:t>
            </a:r>
          </a:p>
          <a:p>
            <a:pPr algn="l"/>
            <a:r>
              <a:rPr lang="en-US" sz="1900" b="1" dirty="0">
                <a:latin typeface="Calibri" panose="020F0502020204030204" pitchFamily="34" charset="0"/>
              </a:rPr>
              <a:t>And the churches that will emerge in those places where the church has never been before may look very different from those we’re used to. That’s why they’re called “fresh </a:t>
            </a:r>
            <a:r>
              <a:rPr lang="en-CA" sz="1900" b="1" dirty="0">
                <a:latin typeface="Calibri" panose="020F0502020204030204" pitchFamily="34" charset="0"/>
              </a:rPr>
              <a:t>expressions of church.”</a:t>
            </a:r>
            <a:endParaRPr lang="en-US" altLang="en-US" b="1"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fontScale="85000" lnSpcReduction="10000"/>
          </a:bodyPr>
          <a:lstStyle/>
          <a:p>
            <a:pPr algn="l"/>
            <a:r>
              <a:rPr lang="en-US" sz="1900" dirty="0">
                <a:solidFill>
                  <a:srgbClr val="000000"/>
                </a:solidFill>
                <a:latin typeface="Calibri-Bold"/>
              </a:rPr>
              <a:t>“Destination Church” is example from St Thomas, Ontario. It is church that was started for people who had no connection with church. We asked you to watch it in advance, so you would have some time to talk about it tonight. Destination Church serves the community in some unusual ways, and is in the business of making disciples.</a:t>
            </a:r>
          </a:p>
          <a:p>
            <a:pPr algn="l"/>
            <a:r>
              <a:rPr lang="en-US" sz="1900" i="1" dirty="0">
                <a:solidFill>
                  <a:srgbClr val="000000"/>
                </a:solidFill>
                <a:latin typeface="Calibri-BoldItalic"/>
              </a:rPr>
              <a:t>Destination Church video link: </a:t>
            </a:r>
            <a:r>
              <a:rPr lang="en-US" sz="1900" i="1" dirty="0">
                <a:solidFill>
                  <a:srgbClr val="0000FF"/>
                </a:solidFill>
                <a:latin typeface="Calibri-BoldItalic"/>
              </a:rPr>
              <a:t>https://www.youtube.com/</a:t>
            </a:r>
            <a:r>
              <a:rPr lang="en-US" sz="1900" i="1" dirty="0" err="1">
                <a:solidFill>
                  <a:srgbClr val="0000FF"/>
                </a:solidFill>
                <a:latin typeface="Calibri-BoldItalic"/>
              </a:rPr>
              <a:t>watch?v</a:t>
            </a:r>
            <a:r>
              <a:rPr lang="en-US" sz="1900" i="1" dirty="0">
                <a:solidFill>
                  <a:srgbClr val="0000FF"/>
                </a:solidFill>
                <a:latin typeface="Calibri-BoldItalic"/>
              </a:rPr>
              <a:t>=r29eZVOA‐7Y</a:t>
            </a:r>
          </a:p>
          <a:p>
            <a:pPr algn="l"/>
            <a:r>
              <a:rPr lang="en-US" sz="1900" dirty="0">
                <a:solidFill>
                  <a:srgbClr val="000000"/>
                </a:solidFill>
                <a:latin typeface="Calibri-Bold"/>
              </a:rPr>
              <a:t>Take a few moments now and discuss amongst yourselves this idea of a fresh expression of </a:t>
            </a:r>
            <a:r>
              <a:rPr lang="en-CA" sz="1900" dirty="0">
                <a:solidFill>
                  <a:srgbClr val="000000"/>
                </a:solidFill>
                <a:latin typeface="Calibri-Bold"/>
              </a:rPr>
              <a:t>church.</a:t>
            </a:r>
          </a:p>
          <a:p>
            <a:pPr algn="l"/>
            <a:r>
              <a:rPr lang="en-US" sz="1900" dirty="0">
                <a:solidFill>
                  <a:srgbClr val="000000"/>
                </a:solidFill>
                <a:latin typeface="Calibri-Bold"/>
              </a:rPr>
              <a:t>What did you like about the video? What questions does it leave you with?</a:t>
            </a:r>
          </a:p>
          <a:p>
            <a:pPr algn="l"/>
            <a:r>
              <a:rPr lang="en-CA" sz="1900" b="1" dirty="0">
                <a:solidFill>
                  <a:srgbClr val="000000"/>
                </a:solidFill>
                <a:latin typeface="Calibri-Bold"/>
              </a:rPr>
              <a:t>&lt;&lt;BREAK OUT ROOMS&gt;&gt;</a:t>
            </a:r>
          </a:p>
          <a:p>
            <a:pPr algn="l"/>
            <a:r>
              <a:rPr lang="en-US" sz="1900" dirty="0">
                <a:latin typeface="Calibri" panose="020F0502020204030204" pitchFamily="34" charset="0"/>
              </a:rPr>
              <a:t>Destination Church is just one example of a fresh expression and how it can be effective in making disciples. Next time, we will look in more detail at what it means to be a church, and how other people have been working out new ways to be church in various cultures</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33</a:t>
            </a:fld>
            <a:endParaRPr lang="en-CA" altLang="en-US"/>
          </a:p>
        </p:txBody>
      </p:sp>
    </p:spTree>
    <p:extLst>
      <p:ext uri="{BB962C8B-B14F-4D97-AF65-F5344CB8AC3E}">
        <p14:creationId xmlns:p14="http://schemas.microsoft.com/office/powerpoint/2010/main" val="2120326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19229AC-57AA-0F8E-F2AD-79D2EE5E8042}"/>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E540629D-BFAB-DB1E-9AF6-7EF59DBA66D8}"/>
              </a:ext>
            </a:extLst>
          </p:cNvPr>
          <p:cNvSpPr>
            <a:spLocks noGrp="1" noChangeArrowheads="1"/>
          </p:cNvSpPr>
          <p:nvPr>
            <p:ph type="body" idx="1"/>
          </p:nvPr>
        </p:nvSpPr>
        <p:spPr>
          <a:xfrm>
            <a:off x="457200" y="4560570"/>
            <a:ext cx="6400800" cy="43205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 are going to wrap up with some time for personal reflection. You may wish to have a pen and paper handy to make some notes in response to the question we are going to ask. </a:t>
            </a:r>
            <a:r>
              <a:rPr lang="en-US" altLang="en-US" b="1" dirty="0">
                <a:latin typeface="Arial" panose="020B0604020202020204" pitchFamily="34" charset="0"/>
                <a:cs typeface="Arial" panose="020B0604020202020204" pitchFamily="34" charset="0"/>
              </a:rPr>
              <a:t>[Mute everyone]</a:t>
            </a:r>
          </a:p>
          <a:p>
            <a:r>
              <a:rPr lang="en-US" altLang="en-US" dirty="0">
                <a:latin typeface="Arial" panose="020B0604020202020204" pitchFamily="34" charset="0"/>
                <a:cs typeface="Arial" panose="020B0604020202020204" pitchFamily="34" charset="0"/>
              </a:rPr>
              <a:t>As we have talked tonight, what have been the moments when you felt positive - encouraged, touched, even joyful? </a:t>
            </a:r>
          </a:p>
          <a:p>
            <a:r>
              <a:rPr lang="en-US" altLang="en-US" dirty="0">
                <a:latin typeface="Arial" panose="020B0604020202020204" pitchFamily="34" charset="0"/>
                <a:cs typeface="Arial" panose="020B0604020202020204" pitchFamily="34" charset="0"/>
              </a:rPr>
              <a:t>Were there some things that your spirit said YES to? It may have been something that was said by someone today, an image on the screen, a story, a video, or even a memory.</a:t>
            </a:r>
          </a:p>
          <a:p>
            <a:r>
              <a:rPr lang="en-CA" altLang="en-US" dirty="0">
                <a:latin typeface="Arial" panose="020B0604020202020204" pitchFamily="34" charset="0"/>
                <a:cs typeface="Arial" panose="020B0604020202020204" pitchFamily="34" charset="0"/>
              </a:rPr>
              <a:t>What made it special?</a:t>
            </a:r>
          </a:p>
          <a:p>
            <a:r>
              <a:rPr lang="en-US" altLang="en-US" dirty="0">
                <a:latin typeface="Arial" panose="020B0604020202020204" pitchFamily="34" charset="0"/>
                <a:cs typeface="Arial" panose="020B0604020202020204" pitchFamily="34" charset="0"/>
              </a:rPr>
              <a:t>What might God be saying to you?</a:t>
            </a:r>
          </a:p>
          <a:p>
            <a:r>
              <a:rPr lang="en-US" altLang="en-US" b="1" dirty="0">
                <a:latin typeface="Arial" panose="020B0604020202020204" pitchFamily="34" charset="0"/>
                <a:cs typeface="Arial" panose="020B0604020202020204" pitchFamily="34" charset="0"/>
              </a:rPr>
              <a:t>Were there moments that caused your heart to sink?</a:t>
            </a:r>
          </a:p>
          <a:p>
            <a:r>
              <a:rPr lang="en-US" altLang="en-US" b="1" dirty="0">
                <a:latin typeface="Arial" panose="020B0604020202020204" pitchFamily="34" charset="0"/>
                <a:cs typeface="Arial" panose="020B0604020202020204" pitchFamily="34" charset="0"/>
              </a:rPr>
              <a:t>Times when you felt troubled, sad or angry?</a:t>
            </a:r>
          </a:p>
          <a:p>
            <a:r>
              <a:rPr lang="en-US" altLang="en-US" b="1" dirty="0">
                <a:latin typeface="Arial" panose="020B0604020202020204" pitchFamily="34" charset="0"/>
                <a:cs typeface="Arial" panose="020B0604020202020204" pitchFamily="34" charset="0"/>
              </a:rPr>
              <a:t>It may be something that was said, or something you saw on the screen.</a:t>
            </a:r>
          </a:p>
          <a:p>
            <a:r>
              <a:rPr lang="en-US" altLang="en-US" b="1" dirty="0">
                <a:latin typeface="Arial" panose="020B0604020202020204" pitchFamily="34" charset="0"/>
                <a:cs typeface="Arial" panose="020B0604020202020204" pitchFamily="34" charset="0"/>
              </a:rPr>
              <a:t>Can you identify what made it difficult?</a:t>
            </a:r>
          </a:p>
          <a:p>
            <a:r>
              <a:rPr lang="en-US" altLang="en-US" b="1" dirty="0">
                <a:latin typeface="Arial" panose="020B0604020202020204" pitchFamily="34" charset="0"/>
                <a:cs typeface="Arial" panose="020B0604020202020204" pitchFamily="34" charset="0"/>
              </a:rPr>
              <a:t>What might God be saying to you about that?</a:t>
            </a:r>
          </a:p>
          <a:p>
            <a:r>
              <a:rPr lang="en-US" altLang="en-US" b="1" dirty="0">
                <a:latin typeface="Arial" panose="020B0604020202020204" pitchFamily="34" charset="0"/>
                <a:cs typeface="Arial" panose="020B0604020202020204" pitchFamily="34" charset="0"/>
              </a:rPr>
              <a:t>How might you need to respond?</a:t>
            </a:r>
          </a:p>
          <a:p>
            <a:endParaRPr lang="en-US" altLang="en-US" b="1" dirty="0">
              <a:latin typeface="Arial" panose="020B0604020202020204" pitchFamily="34" charset="0"/>
              <a:cs typeface="Arial" panose="020B0604020202020204" pitchFamily="34" charset="0"/>
            </a:endParaRPr>
          </a:p>
          <a:p>
            <a:r>
              <a:rPr lang="en-US" altLang="en-US" b="1" dirty="0">
                <a:latin typeface="Arial" panose="020B0604020202020204" pitchFamily="34" charset="0"/>
                <a:cs typeface="Arial" panose="020B0604020202020204" pitchFamily="34" charset="0"/>
              </a:rPr>
              <a:t>Remember: God is present in both the joyful and uncomfortable feelings!</a:t>
            </a:r>
            <a:endParaRPr lang="en-CA" altLang="en-US" dirty="0">
              <a:latin typeface="Arial" panose="020B0604020202020204" pitchFamily="34" charset="0"/>
              <a:cs typeface="Arial" panose="020B0604020202020204" pitchFamily="34" charset="0"/>
            </a:endParaRPr>
          </a:p>
          <a:p>
            <a:endParaRPr lang="en-CA" altLang="en-US" dirty="0">
              <a:latin typeface="Arial" panose="020B0604020202020204" pitchFamily="34" charset="0"/>
              <a:cs typeface="Arial" panose="020B0604020202020204" pitchFamily="34" charset="0"/>
            </a:endParaRPr>
          </a:p>
        </p:txBody>
      </p:sp>
      <p:sp>
        <p:nvSpPr>
          <p:cNvPr id="54276" name="Slide Number Placeholder 3">
            <a:extLst>
              <a:ext uri="{FF2B5EF4-FFF2-40B4-BE49-F238E27FC236}">
                <a16:creationId xmlns:a16="http://schemas.microsoft.com/office/drawing/2014/main" id="{AC61C47F-329F-B8EA-D58A-52A6E1E491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anose="02020603050405020304" pitchFamily="18" charset="0"/>
              </a:defRPr>
            </a:lvl1pPr>
            <a:lvl2pPr marL="829004" indent="-318848">
              <a:spcBef>
                <a:spcPct val="30000"/>
              </a:spcBef>
              <a:defRPr sz="1300">
                <a:solidFill>
                  <a:schemeClr val="tx1"/>
                </a:solidFill>
                <a:latin typeface="Times New Roman" panose="02020603050405020304" pitchFamily="18" charset="0"/>
              </a:defRPr>
            </a:lvl2pPr>
            <a:lvl3pPr marL="1277070" indent="-255078">
              <a:spcBef>
                <a:spcPct val="30000"/>
              </a:spcBef>
              <a:defRPr sz="1300">
                <a:solidFill>
                  <a:schemeClr val="tx1"/>
                </a:solidFill>
                <a:latin typeface="Times New Roman" panose="02020603050405020304" pitchFamily="18" charset="0"/>
              </a:defRPr>
            </a:lvl3pPr>
            <a:lvl4pPr marL="1787226" indent="-255078">
              <a:spcBef>
                <a:spcPct val="30000"/>
              </a:spcBef>
              <a:defRPr sz="1300">
                <a:solidFill>
                  <a:schemeClr val="tx1"/>
                </a:solidFill>
                <a:latin typeface="Times New Roman" panose="02020603050405020304" pitchFamily="18" charset="0"/>
              </a:defRPr>
            </a:lvl4pPr>
            <a:lvl5pPr marL="2297383" indent="-255078">
              <a:spcBef>
                <a:spcPct val="30000"/>
              </a:spcBef>
              <a:defRPr sz="1300">
                <a:solidFill>
                  <a:schemeClr val="tx1"/>
                </a:solidFill>
                <a:latin typeface="Times New Roman" panose="02020603050405020304" pitchFamily="18" charset="0"/>
              </a:defRPr>
            </a:lvl5pPr>
            <a:lvl6pPr marL="2780689" indent="-255078" eaLnBrk="0" fontAlgn="base" hangingPunct="0">
              <a:spcBef>
                <a:spcPct val="30000"/>
              </a:spcBef>
              <a:spcAft>
                <a:spcPct val="0"/>
              </a:spcAft>
              <a:defRPr sz="1300">
                <a:solidFill>
                  <a:schemeClr val="tx1"/>
                </a:solidFill>
                <a:latin typeface="Times New Roman" panose="02020603050405020304" pitchFamily="18" charset="0"/>
              </a:defRPr>
            </a:lvl6pPr>
            <a:lvl7pPr marL="3263995" indent="-255078" eaLnBrk="0" fontAlgn="base" hangingPunct="0">
              <a:spcBef>
                <a:spcPct val="30000"/>
              </a:spcBef>
              <a:spcAft>
                <a:spcPct val="0"/>
              </a:spcAft>
              <a:defRPr sz="1300">
                <a:solidFill>
                  <a:schemeClr val="tx1"/>
                </a:solidFill>
                <a:latin typeface="Times New Roman" panose="02020603050405020304" pitchFamily="18" charset="0"/>
              </a:defRPr>
            </a:lvl7pPr>
            <a:lvl8pPr marL="3747301" indent="-255078" eaLnBrk="0" fontAlgn="base" hangingPunct="0">
              <a:spcBef>
                <a:spcPct val="30000"/>
              </a:spcBef>
              <a:spcAft>
                <a:spcPct val="0"/>
              </a:spcAft>
              <a:defRPr sz="1300">
                <a:solidFill>
                  <a:schemeClr val="tx1"/>
                </a:solidFill>
                <a:latin typeface="Times New Roman" panose="02020603050405020304" pitchFamily="18" charset="0"/>
              </a:defRPr>
            </a:lvl8pPr>
            <a:lvl9pPr marL="4230607" indent="-255078" eaLnBrk="0" fontAlgn="base" hangingPunct="0">
              <a:spcBef>
                <a:spcPct val="30000"/>
              </a:spcBef>
              <a:spcAft>
                <a:spcPct val="0"/>
              </a:spcAft>
              <a:defRPr sz="1300">
                <a:solidFill>
                  <a:schemeClr val="tx1"/>
                </a:solidFill>
                <a:latin typeface="Times New Roman" panose="02020603050405020304" pitchFamily="18" charset="0"/>
              </a:defRPr>
            </a:lvl9pPr>
          </a:lstStyle>
          <a:p>
            <a:pPr>
              <a:spcBef>
                <a:spcPct val="0"/>
              </a:spcBef>
            </a:pPr>
            <a:fld id="{9E996B3C-821F-4037-9B31-E168D354F6A3}" type="slidenum">
              <a:rPr lang="en-GB" altLang="en-US" sz="1100"/>
              <a:pPr>
                <a:spcBef>
                  <a:spcPct val="0"/>
                </a:spcBef>
              </a:pPr>
              <a:t>34</a:t>
            </a:fld>
            <a:endParaRPr lang="en-GB" altLang="en-US" sz="11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Calibri" panose="020F0502020204030204" pitchFamily="34" charset="0"/>
              </a:rPr>
              <a:t>We turn all these things into our prayers. As Christians gathered here today, let’s pray </a:t>
            </a:r>
            <a:r>
              <a:rPr lang="en-CA" sz="1900" dirty="0">
                <a:latin typeface="Calibri" panose="020F0502020204030204" pitchFamily="34" charset="0"/>
              </a:rPr>
              <a:t>together the doxology:</a:t>
            </a:r>
          </a:p>
          <a:p>
            <a:pPr algn="l"/>
            <a:r>
              <a:rPr lang="en-US" sz="1900" i="1" dirty="0">
                <a:latin typeface="Calibri-Italic"/>
              </a:rPr>
              <a:t>Glory to God, whose power working in us can do infinitely more then we can ask or imagine. Glory to God, from generation to generation, in the church and in Christ Jesus, for </a:t>
            </a:r>
            <a:r>
              <a:rPr lang="en-CA" sz="1900" i="1" dirty="0">
                <a:latin typeface="Calibri-Italic"/>
              </a:rPr>
              <a:t>ever and ever. Amen.</a:t>
            </a:r>
            <a:endParaRPr lang="en-CA" dirty="0"/>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35</a:t>
            </a:fld>
            <a:endParaRPr lang="en-CA" altLang="en-US"/>
          </a:p>
        </p:txBody>
      </p:sp>
    </p:spTree>
    <p:extLst>
      <p:ext uri="{BB962C8B-B14F-4D97-AF65-F5344CB8AC3E}">
        <p14:creationId xmlns:p14="http://schemas.microsoft.com/office/powerpoint/2010/main" val="14802913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Calibri-Bold"/>
              </a:rPr>
              <a:t>Only a little bit of homework this time. We ask you to let this session’s teaching and discussion percolate over the week. In particular, reflect on what it means to be a disciple. And, what about evangelism? Are your views of the “E‐word” beginning </a:t>
            </a:r>
            <a:r>
              <a:rPr lang="en-CA" sz="1900" b="1" dirty="0">
                <a:latin typeface="Calibri-Bold"/>
              </a:rPr>
              <a:t>to shift?</a:t>
            </a:r>
          </a:p>
          <a:p>
            <a:pPr algn="l"/>
            <a:r>
              <a:rPr lang="en-US" sz="1900" dirty="0">
                <a:latin typeface="Calibri" panose="020F0502020204030204" pitchFamily="34" charset="0"/>
              </a:rPr>
              <a:t>We’ll see you next session, for the topic “Changing world, changing church.” </a:t>
            </a:r>
            <a:endParaRPr lang="en-CA" sz="1900" dirty="0">
              <a:latin typeface="Calibri" panose="020F0502020204030204" pitchFamily="34" charset="0"/>
            </a:endParaRPr>
          </a:p>
          <a:p>
            <a:pPr algn="l"/>
            <a:r>
              <a:rPr lang="en-CA" sz="1900" dirty="0">
                <a:latin typeface="Calibri" panose="020F0502020204030204" pitchFamily="34" charset="0"/>
              </a:rPr>
              <a:t>Bye for now!</a:t>
            </a:r>
          </a:p>
        </p:txBody>
      </p:sp>
      <p:sp>
        <p:nvSpPr>
          <p:cNvPr id="4" name="Slide Number Placeholder 3"/>
          <p:cNvSpPr>
            <a:spLocks noGrp="1"/>
          </p:cNvSpPr>
          <p:nvPr>
            <p:ph type="sldNum" sz="quarter" idx="5"/>
          </p:nvPr>
        </p:nvSpPr>
        <p:spPr/>
        <p:txBody>
          <a:bodyPr/>
          <a:lstStyle/>
          <a:p>
            <a:fld id="{A8692735-DF40-4539-9161-2BE90308BC2F}" type="slidenum">
              <a:rPr lang="en-CA" altLang="en-US" smtClean="0"/>
              <a:pPr/>
              <a:t>36</a:t>
            </a:fld>
            <a:endParaRPr lang="en-CA" altLang="en-US"/>
          </a:p>
        </p:txBody>
      </p:sp>
    </p:spTree>
    <p:extLst>
      <p:ext uri="{BB962C8B-B14F-4D97-AF65-F5344CB8AC3E}">
        <p14:creationId xmlns:p14="http://schemas.microsoft.com/office/powerpoint/2010/main" val="3580006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AFF3CBF-9A87-F552-2240-0D2A48210A6B}"/>
              </a:ext>
            </a:extLst>
          </p:cNvPr>
          <p:cNvSpPr>
            <a:spLocks noGrp="1"/>
          </p:cNvSpPr>
          <p:nvPr>
            <p:ph type="dt" sz="half" idx="10"/>
          </p:nvPr>
        </p:nvSpPr>
        <p:spPr/>
        <p:txBody>
          <a:bodyPr/>
          <a:lstStyle>
            <a:lvl1pPr>
              <a:defRPr/>
            </a:lvl1pPr>
          </a:lstStyle>
          <a:p>
            <a:pPr>
              <a:defRPr/>
            </a:pPr>
            <a:fld id="{AD8073A5-B83D-445B-9CC1-3D51EB51792C}" type="datetime1">
              <a:rPr lang="en-CA"/>
              <a:pPr>
                <a:defRPr/>
              </a:pPr>
              <a:t>2022-10-18</a:t>
            </a:fld>
            <a:endParaRPr lang="en-CA"/>
          </a:p>
        </p:txBody>
      </p:sp>
      <p:sp>
        <p:nvSpPr>
          <p:cNvPr id="5" name="Footer Placeholder 4">
            <a:extLst>
              <a:ext uri="{FF2B5EF4-FFF2-40B4-BE49-F238E27FC236}">
                <a16:creationId xmlns:a16="http://schemas.microsoft.com/office/drawing/2014/main" id="{5B095D2F-6F42-E2B0-D59C-C0449155431B}"/>
              </a:ext>
            </a:extLst>
          </p:cNvPr>
          <p:cNvSpPr>
            <a:spLocks noGrp="1"/>
          </p:cNvSpPr>
          <p:nvPr>
            <p:ph type="ftr" sz="quarter" idx="11"/>
          </p:nvPr>
        </p:nvSpPr>
        <p:spPr/>
        <p:txBody>
          <a:bodyPr/>
          <a:lstStyle>
            <a:lvl1pPr>
              <a:defRPr/>
            </a:lvl1pPr>
          </a:lstStyle>
          <a:p>
            <a:pPr>
              <a:defRPr/>
            </a:pPr>
            <a:r>
              <a:rPr lang="en-CA"/>
              <a:t>Reimagining Church 3 </a:t>
            </a:r>
          </a:p>
        </p:txBody>
      </p:sp>
      <p:sp>
        <p:nvSpPr>
          <p:cNvPr id="6" name="Slide Number Placeholder 5">
            <a:extLst>
              <a:ext uri="{FF2B5EF4-FFF2-40B4-BE49-F238E27FC236}">
                <a16:creationId xmlns:a16="http://schemas.microsoft.com/office/drawing/2014/main" id="{7CD98FF6-433F-9FA6-1D9E-CD254D774D5E}"/>
              </a:ext>
            </a:extLst>
          </p:cNvPr>
          <p:cNvSpPr>
            <a:spLocks noGrp="1"/>
          </p:cNvSpPr>
          <p:nvPr>
            <p:ph type="sldNum" sz="quarter" idx="12"/>
          </p:nvPr>
        </p:nvSpPr>
        <p:spPr/>
        <p:txBody>
          <a:bodyPr/>
          <a:lstStyle>
            <a:lvl1pPr>
              <a:defRPr/>
            </a:lvl1pPr>
          </a:lstStyle>
          <a:p>
            <a:fld id="{4C0D58E5-6A64-4711-B26D-C7E470811517}" type="slidenum">
              <a:rPr lang="en-CA" altLang="en-US"/>
              <a:pPr/>
              <a:t>‹#›</a:t>
            </a:fld>
            <a:endParaRPr lang="en-CA" altLang="en-US"/>
          </a:p>
        </p:txBody>
      </p:sp>
    </p:spTree>
    <p:extLst>
      <p:ext uri="{BB962C8B-B14F-4D97-AF65-F5344CB8AC3E}">
        <p14:creationId xmlns:p14="http://schemas.microsoft.com/office/powerpoint/2010/main" val="94826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60648"/>
            <a:ext cx="5486400" cy="1143000"/>
          </a:xfrm>
          <a:ln>
            <a:solidFill>
              <a:prstClr val="black"/>
            </a:solidFill>
          </a:ln>
        </p:spPr>
        <p:txBody>
          <a:bodyPr/>
          <a:lstStyle>
            <a:lvl1pPr algn="l">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C56E406-3CAD-F521-2D1A-880DE963E9FF}"/>
              </a:ext>
            </a:extLst>
          </p:cNvPr>
          <p:cNvSpPr>
            <a:spLocks noGrp="1"/>
          </p:cNvSpPr>
          <p:nvPr>
            <p:ph type="dt" sz="half" idx="10"/>
          </p:nvPr>
        </p:nvSpPr>
        <p:spPr/>
        <p:txBody>
          <a:bodyPr/>
          <a:lstStyle>
            <a:lvl1pPr>
              <a:defRPr/>
            </a:lvl1pPr>
          </a:lstStyle>
          <a:p>
            <a:pPr>
              <a:defRPr/>
            </a:pPr>
            <a:fld id="{F6303BEE-344F-4F79-BF66-7B697553467A}" type="datetime1">
              <a:rPr lang="en-CA"/>
              <a:pPr>
                <a:defRPr/>
              </a:pPr>
              <a:t>2022-10-18</a:t>
            </a:fld>
            <a:endParaRPr lang="en-CA"/>
          </a:p>
        </p:txBody>
      </p:sp>
      <p:sp>
        <p:nvSpPr>
          <p:cNvPr id="5" name="Footer Placeholder 4">
            <a:extLst>
              <a:ext uri="{FF2B5EF4-FFF2-40B4-BE49-F238E27FC236}">
                <a16:creationId xmlns:a16="http://schemas.microsoft.com/office/drawing/2014/main" id="{99FC9961-5C46-9C1A-CE47-8537175A60E8}"/>
              </a:ext>
            </a:extLst>
          </p:cNvPr>
          <p:cNvSpPr>
            <a:spLocks noGrp="1"/>
          </p:cNvSpPr>
          <p:nvPr>
            <p:ph type="ftr" sz="quarter" idx="11"/>
          </p:nvPr>
        </p:nvSpPr>
        <p:spPr/>
        <p:txBody>
          <a:bodyPr/>
          <a:lstStyle>
            <a:lvl1pPr>
              <a:defRPr/>
            </a:lvl1pPr>
          </a:lstStyle>
          <a:p>
            <a:pPr>
              <a:defRPr/>
            </a:pPr>
            <a:r>
              <a:rPr lang="en-CA"/>
              <a:t>Reimagining Church 3 </a:t>
            </a:r>
          </a:p>
        </p:txBody>
      </p:sp>
      <p:sp>
        <p:nvSpPr>
          <p:cNvPr id="6" name="Slide Number Placeholder 5">
            <a:extLst>
              <a:ext uri="{FF2B5EF4-FFF2-40B4-BE49-F238E27FC236}">
                <a16:creationId xmlns:a16="http://schemas.microsoft.com/office/drawing/2014/main" id="{39FB7FCD-ED3D-1DFF-4F4B-F45EE24EB1F0}"/>
              </a:ext>
            </a:extLst>
          </p:cNvPr>
          <p:cNvSpPr>
            <a:spLocks noGrp="1"/>
          </p:cNvSpPr>
          <p:nvPr>
            <p:ph type="sldNum" sz="quarter" idx="12"/>
          </p:nvPr>
        </p:nvSpPr>
        <p:spPr/>
        <p:txBody>
          <a:bodyPr/>
          <a:lstStyle>
            <a:lvl1pPr>
              <a:defRPr/>
            </a:lvl1pPr>
          </a:lstStyle>
          <a:p>
            <a:fld id="{FE86B600-7E71-4023-8411-B091089D5911}" type="slidenum">
              <a:rPr lang="en-CA" altLang="en-US"/>
              <a:pPr/>
              <a:t>‹#›</a:t>
            </a:fld>
            <a:endParaRPr lang="en-CA" altLang="en-US"/>
          </a:p>
        </p:txBody>
      </p:sp>
    </p:spTree>
    <p:extLst>
      <p:ext uri="{BB962C8B-B14F-4D97-AF65-F5344CB8AC3E}">
        <p14:creationId xmlns:p14="http://schemas.microsoft.com/office/powerpoint/2010/main" val="1347269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FB8612-65B0-D1C8-778D-16C8AEDA1000}"/>
              </a:ext>
            </a:extLst>
          </p:cNvPr>
          <p:cNvSpPr>
            <a:spLocks noGrp="1"/>
          </p:cNvSpPr>
          <p:nvPr>
            <p:ph type="dt" sz="half" idx="10"/>
          </p:nvPr>
        </p:nvSpPr>
        <p:spPr/>
        <p:txBody>
          <a:bodyPr/>
          <a:lstStyle>
            <a:lvl1pPr>
              <a:defRPr/>
            </a:lvl1pPr>
          </a:lstStyle>
          <a:p>
            <a:pPr>
              <a:defRPr/>
            </a:pPr>
            <a:fld id="{92F9C55C-F096-477A-8B80-A460031849AF}" type="datetime1">
              <a:rPr lang="en-CA"/>
              <a:pPr>
                <a:defRPr/>
              </a:pPr>
              <a:t>2022-10-18</a:t>
            </a:fld>
            <a:endParaRPr lang="en-CA"/>
          </a:p>
        </p:txBody>
      </p:sp>
      <p:sp>
        <p:nvSpPr>
          <p:cNvPr id="5" name="Footer Placeholder 4">
            <a:extLst>
              <a:ext uri="{FF2B5EF4-FFF2-40B4-BE49-F238E27FC236}">
                <a16:creationId xmlns:a16="http://schemas.microsoft.com/office/drawing/2014/main" id="{FE4E7772-163B-E55C-D30E-5156B31CF803}"/>
              </a:ext>
            </a:extLst>
          </p:cNvPr>
          <p:cNvSpPr>
            <a:spLocks noGrp="1"/>
          </p:cNvSpPr>
          <p:nvPr>
            <p:ph type="ftr" sz="quarter" idx="11"/>
          </p:nvPr>
        </p:nvSpPr>
        <p:spPr/>
        <p:txBody>
          <a:bodyPr/>
          <a:lstStyle>
            <a:lvl1pPr>
              <a:defRPr/>
            </a:lvl1pPr>
          </a:lstStyle>
          <a:p>
            <a:pPr>
              <a:defRPr/>
            </a:pPr>
            <a:r>
              <a:rPr lang="en-CA"/>
              <a:t>Reimagining Church 3 </a:t>
            </a:r>
          </a:p>
        </p:txBody>
      </p:sp>
      <p:sp>
        <p:nvSpPr>
          <p:cNvPr id="6" name="Slide Number Placeholder 5">
            <a:extLst>
              <a:ext uri="{FF2B5EF4-FFF2-40B4-BE49-F238E27FC236}">
                <a16:creationId xmlns:a16="http://schemas.microsoft.com/office/drawing/2014/main" id="{008E38CA-F8B1-C200-5062-B1E171AF72AD}"/>
              </a:ext>
            </a:extLst>
          </p:cNvPr>
          <p:cNvSpPr>
            <a:spLocks noGrp="1"/>
          </p:cNvSpPr>
          <p:nvPr>
            <p:ph type="sldNum" sz="quarter" idx="12"/>
          </p:nvPr>
        </p:nvSpPr>
        <p:spPr/>
        <p:txBody>
          <a:bodyPr/>
          <a:lstStyle>
            <a:lvl1pPr>
              <a:defRPr/>
            </a:lvl1pPr>
          </a:lstStyle>
          <a:p>
            <a:fld id="{46E710B3-C850-48C4-9AD3-A054F597B942}" type="slidenum">
              <a:rPr lang="en-CA" altLang="en-US"/>
              <a:pPr/>
              <a:t>‹#›</a:t>
            </a:fld>
            <a:endParaRPr lang="en-CA" altLang="en-US"/>
          </a:p>
        </p:txBody>
      </p:sp>
    </p:spTree>
    <p:extLst>
      <p:ext uri="{BB962C8B-B14F-4D97-AF65-F5344CB8AC3E}">
        <p14:creationId xmlns:p14="http://schemas.microsoft.com/office/powerpoint/2010/main" val="1849327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a:extLst>
              <a:ext uri="{FF2B5EF4-FFF2-40B4-BE49-F238E27FC236}">
                <a16:creationId xmlns:a16="http://schemas.microsoft.com/office/drawing/2014/main" id="{11A048C9-3618-A619-7D1B-FE4049F9E000}"/>
              </a:ext>
            </a:extLst>
          </p:cNvPr>
          <p:cNvSpPr>
            <a:spLocks noGrp="1"/>
          </p:cNvSpPr>
          <p:nvPr>
            <p:ph type="dt" sz="half" idx="10"/>
          </p:nvPr>
        </p:nvSpPr>
        <p:spPr/>
        <p:txBody>
          <a:bodyPr/>
          <a:lstStyle>
            <a:lvl1pPr>
              <a:defRPr/>
            </a:lvl1pPr>
          </a:lstStyle>
          <a:p>
            <a:pPr>
              <a:defRPr/>
            </a:pPr>
            <a:fld id="{BF7C71E5-98D0-4D86-B546-F085290EE8EE}" type="datetime1">
              <a:rPr lang="en-CA"/>
              <a:pPr>
                <a:defRPr/>
              </a:pPr>
              <a:t>2022-10-18</a:t>
            </a:fld>
            <a:endParaRPr lang="en-CA"/>
          </a:p>
        </p:txBody>
      </p:sp>
      <p:sp>
        <p:nvSpPr>
          <p:cNvPr id="6" name="Footer Placeholder 4">
            <a:extLst>
              <a:ext uri="{FF2B5EF4-FFF2-40B4-BE49-F238E27FC236}">
                <a16:creationId xmlns:a16="http://schemas.microsoft.com/office/drawing/2014/main" id="{21EFB5E7-0BB9-C932-EFFD-7650C2A2E840}"/>
              </a:ext>
            </a:extLst>
          </p:cNvPr>
          <p:cNvSpPr>
            <a:spLocks noGrp="1"/>
          </p:cNvSpPr>
          <p:nvPr>
            <p:ph type="ftr" sz="quarter" idx="11"/>
          </p:nvPr>
        </p:nvSpPr>
        <p:spPr/>
        <p:txBody>
          <a:bodyPr/>
          <a:lstStyle>
            <a:lvl1pPr>
              <a:defRPr/>
            </a:lvl1pPr>
          </a:lstStyle>
          <a:p>
            <a:pPr>
              <a:defRPr/>
            </a:pPr>
            <a:r>
              <a:rPr lang="en-CA"/>
              <a:t>Reimagining Church 3 </a:t>
            </a:r>
          </a:p>
        </p:txBody>
      </p:sp>
      <p:sp>
        <p:nvSpPr>
          <p:cNvPr id="7" name="Slide Number Placeholder 5">
            <a:extLst>
              <a:ext uri="{FF2B5EF4-FFF2-40B4-BE49-F238E27FC236}">
                <a16:creationId xmlns:a16="http://schemas.microsoft.com/office/drawing/2014/main" id="{700C87B2-8ADA-75DE-2F76-66CC0988A79C}"/>
              </a:ext>
            </a:extLst>
          </p:cNvPr>
          <p:cNvSpPr>
            <a:spLocks noGrp="1"/>
          </p:cNvSpPr>
          <p:nvPr>
            <p:ph type="sldNum" sz="quarter" idx="12"/>
          </p:nvPr>
        </p:nvSpPr>
        <p:spPr/>
        <p:txBody>
          <a:bodyPr/>
          <a:lstStyle>
            <a:lvl1pPr>
              <a:defRPr/>
            </a:lvl1pPr>
          </a:lstStyle>
          <a:p>
            <a:fld id="{BE27A84B-5A20-4F9A-90A9-B31020CE7661}" type="slidenum">
              <a:rPr lang="en-CA" altLang="en-US"/>
              <a:pPr/>
              <a:t>‹#›</a:t>
            </a:fld>
            <a:endParaRPr lang="en-CA" altLang="en-US"/>
          </a:p>
        </p:txBody>
      </p:sp>
    </p:spTree>
    <p:extLst>
      <p:ext uri="{BB962C8B-B14F-4D97-AF65-F5344CB8AC3E}">
        <p14:creationId xmlns:p14="http://schemas.microsoft.com/office/powerpoint/2010/main" val="3709989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7C4CCF22-F536-669B-02A2-C38BD60AF525}"/>
              </a:ext>
            </a:extLst>
          </p:cNvPr>
          <p:cNvSpPr>
            <a:spLocks noGrp="1"/>
          </p:cNvSpPr>
          <p:nvPr>
            <p:ph type="dt" sz="half" idx="10"/>
          </p:nvPr>
        </p:nvSpPr>
        <p:spPr/>
        <p:txBody>
          <a:bodyPr/>
          <a:lstStyle>
            <a:lvl1pPr>
              <a:defRPr/>
            </a:lvl1pPr>
          </a:lstStyle>
          <a:p>
            <a:pPr>
              <a:defRPr/>
            </a:pPr>
            <a:fld id="{63C1018B-32DB-463B-8DEE-4BF25253E1B2}" type="datetime1">
              <a:rPr lang="en-CA"/>
              <a:pPr>
                <a:defRPr/>
              </a:pPr>
              <a:t>2022-10-18</a:t>
            </a:fld>
            <a:endParaRPr lang="en-CA"/>
          </a:p>
        </p:txBody>
      </p:sp>
      <p:sp>
        <p:nvSpPr>
          <p:cNvPr id="8" name="Footer Placeholder 4">
            <a:extLst>
              <a:ext uri="{FF2B5EF4-FFF2-40B4-BE49-F238E27FC236}">
                <a16:creationId xmlns:a16="http://schemas.microsoft.com/office/drawing/2014/main" id="{62C8E687-A192-80AA-F9C4-06FD510FAE6A}"/>
              </a:ext>
            </a:extLst>
          </p:cNvPr>
          <p:cNvSpPr>
            <a:spLocks noGrp="1"/>
          </p:cNvSpPr>
          <p:nvPr>
            <p:ph type="ftr" sz="quarter" idx="11"/>
          </p:nvPr>
        </p:nvSpPr>
        <p:spPr/>
        <p:txBody>
          <a:bodyPr/>
          <a:lstStyle>
            <a:lvl1pPr>
              <a:defRPr/>
            </a:lvl1pPr>
          </a:lstStyle>
          <a:p>
            <a:pPr>
              <a:defRPr/>
            </a:pPr>
            <a:r>
              <a:rPr lang="en-CA"/>
              <a:t>Reimagining Church 3 </a:t>
            </a:r>
          </a:p>
        </p:txBody>
      </p:sp>
      <p:sp>
        <p:nvSpPr>
          <p:cNvPr id="9" name="Slide Number Placeholder 5">
            <a:extLst>
              <a:ext uri="{FF2B5EF4-FFF2-40B4-BE49-F238E27FC236}">
                <a16:creationId xmlns:a16="http://schemas.microsoft.com/office/drawing/2014/main" id="{EE5B508C-ABA1-DA4B-DD7C-5862B8240DC6}"/>
              </a:ext>
            </a:extLst>
          </p:cNvPr>
          <p:cNvSpPr>
            <a:spLocks noGrp="1"/>
          </p:cNvSpPr>
          <p:nvPr>
            <p:ph type="sldNum" sz="quarter" idx="12"/>
          </p:nvPr>
        </p:nvSpPr>
        <p:spPr/>
        <p:txBody>
          <a:bodyPr/>
          <a:lstStyle>
            <a:lvl1pPr>
              <a:defRPr/>
            </a:lvl1pPr>
          </a:lstStyle>
          <a:p>
            <a:fld id="{602BA2E2-16E0-406F-B54D-A67FBBF0621D}" type="slidenum">
              <a:rPr lang="en-CA" altLang="en-US"/>
              <a:pPr/>
              <a:t>‹#›</a:t>
            </a:fld>
            <a:endParaRPr lang="en-CA" altLang="en-US"/>
          </a:p>
        </p:txBody>
      </p:sp>
    </p:spTree>
    <p:extLst>
      <p:ext uri="{BB962C8B-B14F-4D97-AF65-F5344CB8AC3E}">
        <p14:creationId xmlns:p14="http://schemas.microsoft.com/office/powerpoint/2010/main" val="91664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a:extLst>
              <a:ext uri="{FF2B5EF4-FFF2-40B4-BE49-F238E27FC236}">
                <a16:creationId xmlns:a16="http://schemas.microsoft.com/office/drawing/2014/main" id="{FFE0CF98-C453-554F-ADCB-9DCA9F1C08F4}"/>
              </a:ext>
            </a:extLst>
          </p:cNvPr>
          <p:cNvSpPr>
            <a:spLocks noGrp="1"/>
          </p:cNvSpPr>
          <p:nvPr>
            <p:ph type="dt" sz="half" idx="10"/>
          </p:nvPr>
        </p:nvSpPr>
        <p:spPr/>
        <p:txBody>
          <a:bodyPr/>
          <a:lstStyle>
            <a:lvl1pPr>
              <a:defRPr/>
            </a:lvl1pPr>
          </a:lstStyle>
          <a:p>
            <a:pPr>
              <a:defRPr/>
            </a:pPr>
            <a:fld id="{2617AB3D-48E4-442C-9E23-748CF74281D5}" type="datetime1">
              <a:rPr lang="en-CA"/>
              <a:pPr>
                <a:defRPr/>
              </a:pPr>
              <a:t>2022-10-18</a:t>
            </a:fld>
            <a:endParaRPr lang="en-CA"/>
          </a:p>
        </p:txBody>
      </p:sp>
      <p:sp>
        <p:nvSpPr>
          <p:cNvPr id="4" name="Footer Placeholder 4">
            <a:extLst>
              <a:ext uri="{FF2B5EF4-FFF2-40B4-BE49-F238E27FC236}">
                <a16:creationId xmlns:a16="http://schemas.microsoft.com/office/drawing/2014/main" id="{B3953D1E-B097-65D3-47A3-9299D6BFE12B}"/>
              </a:ext>
            </a:extLst>
          </p:cNvPr>
          <p:cNvSpPr>
            <a:spLocks noGrp="1"/>
          </p:cNvSpPr>
          <p:nvPr>
            <p:ph type="ftr" sz="quarter" idx="11"/>
          </p:nvPr>
        </p:nvSpPr>
        <p:spPr/>
        <p:txBody>
          <a:bodyPr/>
          <a:lstStyle>
            <a:lvl1pPr>
              <a:defRPr/>
            </a:lvl1pPr>
          </a:lstStyle>
          <a:p>
            <a:pPr>
              <a:defRPr/>
            </a:pPr>
            <a:r>
              <a:rPr lang="en-CA"/>
              <a:t>Reimagining Church 3 </a:t>
            </a:r>
          </a:p>
        </p:txBody>
      </p:sp>
      <p:sp>
        <p:nvSpPr>
          <p:cNvPr id="5" name="Slide Number Placeholder 5">
            <a:extLst>
              <a:ext uri="{FF2B5EF4-FFF2-40B4-BE49-F238E27FC236}">
                <a16:creationId xmlns:a16="http://schemas.microsoft.com/office/drawing/2014/main" id="{FEF1397A-46B1-0B7A-F006-A5909A1F4839}"/>
              </a:ext>
            </a:extLst>
          </p:cNvPr>
          <p:cNvSpPr>
            <a:spLocks noGrp="1"/>
          </p:cNvSpPr>
          <p:nvPr>
            <p:ph type="sldNum" sz="quarter" idx="12"/>
          </p:nvPr>
        </p:nvSpPr>
        <p:spPr/>
        <p:txBody>
          <a:bodyPr/>
          <a:lstStyle>
            <a:lvl1pPr>
              <a:defRPr/>
            </a:lvl1pPr>
          </a:lstStyle>
          <a:p>
            <a:fld id="{6412710D-C2DA-4E00-9ADC-865C7D6AB159}" type="slidenum">
              <a:rPr lang="en-CA" altLang="en-US"/>
              <a:pPr/>
              <a:t>‹#›</a:t>
            </a:fld>
            <a:endParaRPr lang="en-CA" altLang="en-US"/>
          </a:p>
        </p:txBody>
      </p:sp>
    </p:spTree>
    <p:extLst>
      <p:ext uri="{BB962C8B-B14F-4D97-AF65-F5344CB8AC3E}">
        <p14:creationId xmlns:p14="http://schemas.microsoft.com/office/powerpoint/2010/main" val="3757221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F5775CE-128D-1BA0-0C6F-81AF76A7B14E}"/>
              </a:ext>
            </a:extLst>
          </p:cNvPr>
          <p:cNvSpPr>
            <a:spLocks noGrp="1"/>
          </p:cNvSpPr>
          <p:nvPr>
            <p:ph type="dt" sz="half" idx="10"/>
          </p:nvPr>
        </p:nvSpPr>
        <p:spPr/>
        <p:txBody>
          <a:bodyPr/>
          <a:lstStyle>
            <a:lvl1pPr>
              <a:defRPr/>
            </a:lvl1pPr>
          </a:lstStyle>
          <a:p>
            <a:pPr>
              <a:defRPr/>
            </a:pPr>
            <a:fld id="{8D6F222C-5A7E-47A3-A964-12C0C90B63E6}" type="datetime1">
              <a:rPr lang="en-CA"/>
              <a:pPr>
                <a:defRPr/>
              </a:pPr>
              <a:t>2022-10-18</a:t>
            </a:fld>
            <a:endParaRPr lang="en-CA"/>
          </a:p>
        </p:txBody>
      </p:sp>
      <p:sp>
        <p:nvSpPr>
          <p:cNvPr id="3" name="Footer Placeholder 4">
            <a:extLst>
              <a:ext uri="{FF2B5EF4-FFF2-40B4-BE49-F238E27FC236}">
                <a16:creationId xmlns:a16="http://schemas.microsoft.com/office/drawing/2014/main" id="{83629E6E-A83C-8399-574A-C7302A119D38}"/>
              </a:ext>
            </a:extLst>
          </p:cNvPr>
          <p:cNvSpPr>
            <a:spLocks noGrp="1"/>
          </p:cNvSpPr>
          <p:nvPr>
            <p:ph type="ftr" sz="quarter" idx="11"/>
          </p:nvPr>
        </p:nvSpPr>
        <p:spPr/>
        <p:txBody>
          <a:bodyPr/>
          <a:lstStyle>
            <a:lvl1pPr>
              <a:defRPr/>
            </a:lvl1pPr>
          </a:lstStyle>
          <a:p>
            <a:pPr>
              <a:defRPr/>
            </a:pPr>
            <a:r>
              <a:rPr lang="en-CA"/>
              <a:t>Reimagining Church 3 </a:t>
            </a:r>
          </a:p>
        </p:txBody>
      </p:sp>
      <p:sp>
        <p:nvSpPr>
          <p:cNvPr id="4" name="Slide Number Placeholder 5">
            <a:extLst>
              <a:ext uri="{FF2B5EF4-FFF2-40B4-BE49-F238E27FC236}">
                <a16:creationId xmlns:a16="http://schemas.microsoft.com/office/drawing/2014/main" id="{0F4C630A-D8AB-AB27-3FFE-8E07B64EE2BE}"/>
              </a:ext>
            </a:extLst>
          </p:cNvPr>
          <p:cNvSpPr>
            <a:spLocks noGrp="1"/>
          </p:cNvSpPr>
          <p:nvPr>
            <p:ph type="sldNum" sz="quarter" idx="12"/>
          </p:nvPr>
        </p:nvSpPr>
        <p:spPr/>
        <p:txBody>
          <a:bodyPr/>
          <a:lstStyle>
            <a:lvl1pPr>
              <a:defRPr/>
            </a:lvl1pPr>
          </a:lstStyle>
          <a:p>
            <a:fld id="{66AF6471-183C-40AD-B6CD-04553D94F2B8}" type="slidenum">
              <a:rPr lang="en-CA" altLang="en-US"/>
              <a:pPr/>
              <a:t>‹#›</a:t>
            </a:fld>
            <a:endParaRPr lang="en-CA" altLang="en-US"/>
          </a:p>
        </p:txBody>
      </p:sp>
    </p:spTree>
    <p:extLst>
      <p:ext uri="{BB962C8B-B14F-4D97-AF65-F5344CB8AC3E}">
        <p14:creationId xmlns:p14="http://schemas.microsoft.com/office/powerpoint/2010/main" val="950066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79316BF-A0D0-CFCD-3C18-3F2595B42F7C}"/>
              </a:ext>
            </a:extLst>
          </p:cNvPr>
          <p:cNvSpPr>
            <a:spLocks noGrp="1"/>
          </p:cNvSpPr>
          <p:nvPr>
            <p:ph type="dt" sz="half" idx="10"/>
          </p:nvPr>
        </p:nvSpPr>
        <p:spPr/>
        <p:txBody>
          <a:bodyPr/>
          <a:lstStyle>
            <a:lvl1pPr>
              <a:defRPr/>
            </a:lvl1pPr>
          </a:lstStyle>
          <a:p>
            <a:pPr>
              <a:defRPr/>
            </a:pPr>
            <a:fld id="{BCC449D0-7CF9-4349-B2BE-0B3179AB6A53}" type="datetime1">
              <a:rPr lang="en-CA"/>
              <a:pPr>
                <a:defRPr/>
              </a:pPr>
              <a:t>2022-10-18</a:t>
            </a:fld>
            <a:endParaRPr lang="en-CA"/>
          </a:p>
        </p:txBody>
      </p:sp>
      <p:sp>
        <p:nvSpPr>
          <p:cNvPr id="6" name="Footer Placeholder 4">
            <a:extLst>
              <a:ext uri="{FF2B5EF4-FFF2-40B4-BE49-F238E27FC236}">
                <a16:creationId xmlns:a16="http://schemas.microsoft.com/office/drawing/2014/main" id="{59350A71-450C-7733-1AF9-EE842C2464A5}"/>
              </a:ext>
            </a:extLst>
          </p:cNvPr>
          <p:cNvSpPr>
            <a:spLocks noGrp="1"/>
          </p:cNvSpPr>
          <p:nvPr>
            <p:ph type="ftr" sz="quarter" idx="11"/>
          </p:nvPr>
        </p:nvSpPr>
        <p:spPr/>
        <p:txBody>
          <a:bodyPr/>
          <a:lstStyle>
            <a:lvl1pPr>
              <a:defRPr/>
            </a:lvl1pPr>
          </a:lstStyle>
          <a:p>
            <a:pPr>
              <a:defRPr/>
            </a:pPr>
            <a:r>
              <a:rPr lang="en-CA"/>
              <a:t>Reimagining Church 3 </a:t>
            </a:r>
          </a:p>
        </p:txBody>
      </p:sp>
      <p:sp>
        <p:nvSpPr>
          <p:cNvPr id="7" name="Slide Number Placeholder 5">
            <a:extLst>
              <a:ext uri="{FF2B5EF4-FFF2-40B4-BE49-F238E27FC236}">
                <a16:creationId xmlns:a16="http://schemas.microsoft.com/office/drawing/2014/main" id="{B1D494B4-2372-DDC6-FB30-0FF8B4E70565}"/>
              </a:ext>
            </a:extLst>
          </p:cNvPr>
          <p:cNvSpPr>
            <a:spLocks noGrp="1"/>
          </p:cNvSpPr>
          <p:nvPr>
            <p:ph type="sldNum" sz="quarter" idx="12"/>
          </p:nvPr>
        </p:nvSpPr>
        <p:spPr/>
        <p:txBody>
          <a:bodyPr/>
          <a:lstStyle>
            <a:lvl1pPr>
              <a:defRPr/>
            </a:lvl1pPr>
          </a:lstStyle>
          <a:p>
            <a:fld id="{53A00D34-DF40-43FB-B286-1E4E6E80B0CF}" type="slidenum">
              <a:rPr lang="en-CA" altLang="en-US"/>
              <a:pPr/>
              <a:t>‹#›</a:t>
            </a:fld>
            <a:endParaRPr lang="en-CA" altLang="en-US"/>
          </a:p>
        </p:txBody>
      </p:sp>
    </p:spTree>
    <p:extLst>
      <p:ext uri="{BB962C8B-B14F-4D97-AF65-F5344CB8AC3E}">
        <p14:creationId xmlns:p14="http://schemas.microsoft.com/office/powerpoint/2010/main" val="3530182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8FF94C5-5F28-7F12-430C-AEE07FBC9EBC}"/>
              </a:ext>
            </a:extLst>
          </p:cNvPr>
          <p:cNvSpPr>
            <a:spLocks noGrp="1"/>
          </p:cNvSpPr>
          <p:nvPr>
            <p:ph type="dt" sz="half" idx="10"/>
          </p:nvPr>
        </p:nvSpPr>
        <p:spPr/>
        <p:txBody>
          <a:bodyPr/>
          <a:lstStyle>
            <a:lvl1pPr>
              <a:defRPr/>
            </a:lvl1pPr>
          </a:lstStyle>
          <a:p>
            <a:pPr>
              <a:defRPr/>
            </a:pPr>
            <a:fld id="{518D929F-582E-4948-A386-CEC472880400}" type="datetime1">
              <a:rPr lang="en-CA"/>
              <a:pPr>
                <a:defRPr/>
              </a:pPr>
              <a:t>2022-10-18</a:t>
            </a:fld>
            <a:endParaRPr lang="en-CA"/>
          </a:p>
        </p:txBody>
      </p:sp>
      <p:sp>
        <p:nvSpPr>
          <p:cNvPr id="6" name="Footer Placeholder 4">
            <a:extLst>
              <a:ext uri="{FF2B5EF4-FFF2-40B4-BE49-F238E27FC236}">
                <a16:creationId xmlns:a16="http://schemas.microsoft.com/office/drawing/2014/main" id="{9C5068B8-B08C-A461-8E22-C8490C307ABA}"/>
              </a:ext>
            </a:extLst>
          </p:cNvPr>
          <p:cNvSpPr>
            <a:spLocks noGrp="1"/>
          </p:cNvSpPr>
          <p:nvPr>
            <p:ph type="ftr" sz="quarter" idx="11"/>
          </p:nvPr>
        </p:nvSpPr>
        <p:spPr/>
        <p:txBody>
          <a:bodyPr/>
          <a:lstStyle>
            <a:lvl1pPr>
              <a:defRPr/>
            </a:lvl1pPr>
          </a:lstStyle>
          <a:p>
            <a:pPr>
              <a:defRPr/>
            </a:pPr>
            <a:r>
              <a:rPr lang="en-CA"/>
              <a:t>Reimagining Church 3 </a:t>
            </a:r>
          </a:p>
        </p:txBody>
      </p:sp>
      <p:sp>
        <p:nvSpPr>
          <p:cNvPr id="7" name="Slide Number Placeholder 5">
            <a:extLst>
              <a:ext uri="{FF2B5EF4-FFF2-40B4-BE49-F238E27FC236}">
                <a16:creationId xmlns:a16="http://schemas.microsoft.com/office/drawing/2014/main" id="{70542569-E938-C8F5-4625-FD293928298A}"/>
              </a:ext>
            </a:extLst>
          </p:cNvPr>
          <p:cNvSpPr>
            <a:spLocks noGrp="1"/>
          </p:cNvSpPr>
          <p:nvPr>
            <p:ph type="sldNum" sz="quarter" idx="12"/>
          </p:nvPr>
        </p:nvSpPr>
        <p:spPr/>
        <p:txBody>
          <a:bodyPr/>
          <a:lstStyle>
            <a:lvl1pPr>
              <a:defRPr/>
            </a:lvl1pPr>
          </a:lstStyle>
          <a:p>
            <a:fld id="{A49BAB96-C077-4C48-9F52-052969335965}" type="slidenum">
              <a:rPr lang="en-CA" altLang="en-US"/>
              <a:pPr/>
              <a:t>‹#›</a:t>
            </a:fld>
            <a:endParaRPr lang="en-CA" altLang="en-US"/>
          </a:p>
        </p:txBody>
      </p:sp>
    </p:spTree>
    <p:extLst>
      <p:ext uri="{BB962C8B-B14F-4D97-AF65-F5344CB8AC3E}">
        <p14:creationId xmlns:p14="http://schemas.microsoft.com/office/powerpoint/2010/main" val="2077925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822AB18-36F2-7636-B4F2-50B2FF7A6AFC}"/>
              </a:ext>
            </a:extLst>
          </p:cNvPr>
          <p:cNvSpPr>
            <a:spLocks noGrp="1"/>
          </p:cNvSpPr>
          <p:nvPr>
            <p:ph type="dt" sz="half" idx="10"/>
          </p:nvPr>
        </p:nvSpPr>
        <p:spPr/>
        <p:txBody>
          <a:bodyPr/>
          <a:lstStyle>
            <a:lvl1pPr>
              <a:defRPr/>
            </a:lvl1pPr>
          </a:lstStyle>
          <a:p>
            <a:pPr>
              <a:defRPr/>
            </a:pPr>
            <a:fld id="{FFF6C1EB-2D05-4066-A39F-FEF03CFCBA44}" type="datetime1">
              <a:rPr lang="en-CA"/>
              <a:pPr>
                <a:defRPr/>
              </a:pPr>
              <a:t>2022-10-18</a:t>
            </a:fld>
            <a:endParaRPr lang="en-CA"/>
          </a:p>
        </p:txBody>
      </p:sp>
      <p:sp>
        <p:nvSpPr>
          <p:cNvPr id="5" name="Footer Placeholder 4">
            <a:extLst>
              <a:ext uri="{FF2B5EF4-FFF2-40B4-BE49-F238E27FC236}">
                <a16:creationId xmlns:a16="http://schemas.microsoft.com/office/drawing/2014/main" id="{64C8083F-1EFA-BB3B-FED5-25B4EF40D405}"/>
              </a:ext>
            </a:extLst>
          </p:cNvPr>
          <p:cNvSpPr>
            <a:spLocks noGrp="1"/>
          </p:cNvSpPr>
          <p:nvPr>
            <p:ph type="ftr" sz="quarter" idx="11"/>
          </p:nvPr>
        </p:nvSpPr>
        <p:spPr/>
        <p:txBody>
          <a:bodyPr/>
          <a:lstStyle>
            <a:lvl1pPr>
              <a:defRPr/>
            </a:lvl1pPr>
          </a:lstStyle>
          <a:p>
            <a:pPr>
              <a:defRPr/>
            </a:pPr>
            <a:r>
              <a:rPr lang="en-CA"/>
              <a:t>Reimagining Church 3 </a:t>
            </a:r>
          </a:p>
        </p:txBody>
      </p:sp>
      <p:sp>
        <p:nvSpPr>
          <p:cNvPr id="6" name="Slide Number Placeholder 5">
            <a:extLst>
              <a:ext uri="{FF2B5EF4-FFF2-40B4-BE49-F238E27FC236}">
                <a16:creationId xmlns:a16="http://schemas.microsoft.com/office/drawing/2014/main" id="{2A990DD2-23E0-2BC9-278A-9049A2D3EF00}"/>
              </a:ext>
            </a:extLst>
          </p:cNvPr>
          <p:cNvSpPr>
            <a:spLocks noGrp="1"/>
          </p:cNvSpPr>
          <p:nvPr>
            <p:ph type="sldNum" sz="quarter" idx="12"/>
          </p:nvPr>
        </p:nvSpPr>
        <p:spPr/>
        <p:txBody>
          <a:bodyPr/>
          <a:lstStyle>
            <a:lvl1pPr>
              <a:defRPr/>
            </a:lvl1pPr>
          </a:lstStyle>
          <a:p>
            <a:fld id="{BE575707-E37D-4094-A3D4-B47366D181FA}" type="slidenum">
              <a:rPr lang="en-CA" altLang="en-US"/>
              <a:pPr/>
              <a:t>‹#›</a:t>
            </a:fld>
            <a:endParaRPr lang="en-CA" altLang="en-US"/>
          </a:p>
        </p:txBody>
      </p:sp>
    </p:spTree>
    <p:extLst>
      <p:ext uri="{BB962C8B-B14F-4D97-AF65-F5344CB8AC3E}">
        <p14:creationId xmlns:p14="http://schemas.microsoft.com/office/powerpoint/2010/main" val="422939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13E5C78-0040-79E6-BB92-33D9A3814FC2}"/>
              </a:ext>
            </a:extLst>
          </p:cNvPr>
          <p:cNvSpPr>
            <a:spLocks noGrp="1"/>
          </p:cNvSpPr>
          <p:nvPr>
            <p:ph type="dt" sz="half" idx="10"/>
          </p:nvPr>
        </p:nvSpPr>
        <p:spPr/>
        <p:txBody>
          <a:bodyPr/>
          <a:lstStyle>
            <a:lvl1pPr>
              <a:defRPr/>
            </a:lvl1pPr>
          </a:lstStyle>
          <a:p>
            <a:pPr>
              <a:defRPr/>
            </a:pPr>
            <a:fld id="{0F57813E-9D27-4CF7-80DA-6C1E4636591E}" type="datetime1">
              <a:rPr lang="en-CA"/>
              <a:pPr>
                <a:defRPr/>
              </a:pPr>
              <a:t>2022-10-18</a:t>
            </a:fld>
            <a:endParaRPr lang="en-CA"/>
          </a:p>
        </p:txBody>
      </p:sp>
      <p:sp>
        <p:nvSpPr>
          <p:cNvPr id="5" name="Footer Placeholder 4">
            <a:extLst>
              <a:ext uri="{FF2B5EF4-FFF2-40B4-BE49-F238E27FC236}">
                <a16:creationId xmlns:a16="http://schemas.microsoft.com/office/drawing/2014/main" id="{540B4896-B046-06C1-0FB1-82D1E67B9378}"/>
              </a:ext>
            </a:extLst>
          </p:cNvPr>
          <p:cNvSpPr>
            <a:spLocks noGrp="1"/>
          </p:cNvSpPr>
          <p:nvPr>
            <p:ph type="ftr" sz="quarter" idx="11"/>
          </p:nvPr>
        </p:nvSpPr>
        <p:spPr/>
        <p:txBody>
          <a:bodyPr/>
          <a:lstStyle>
            <a:lvl1pPr>
              <a:defRPr/>
            </a:lvl1pPr>
          </a:lstStyle>
          <a:p>
            <a:pPr>
              <a:defRPr/>
            </a:pPr>
            <a:r>
              <a:rPr lang="en-CA"/>
              <a:t>Reimagining Church 3 </a:t>
            </a:r>
          </a:p>
        </p:txBody>
      </p:sp>
      <p:sp>
        <p:nvSpPr>
          <p:cNvPr id="6" name="Slide Number Placeholder 5">
            <a:extLst>
              <a:ext uri="{FF2B5EF4-FFF2-40B4-BE49-F238E27FC236}">
                <a16:creationId xmlns:a16="http://schemas.microsoft.com/office/drawing/2014/main" id="{D0710F82-BCF0-FB53-4004-AEA42FB61355}"/>
              </a:ext>
            </a:extLst>
          </p:cNvPr>
          <p:cNvSpPr>
            <a:spLocks noGrp="1"/>
          </p:cNvSpPr>
          <p:nvPr>
            <p:ph type="sldNum" sz="quarter" idx="12"/>
          </p:nvPr>
        </p:nvSpPr>
        <p:spPr/>
        <p:txBody>
          <a:bodyPr/>
          <a:lstStyle>
            <a:lvl1pPr>
              <a:defRPr/>
            </a:lvl1pPr>
          </a:lstStyle>
          <a:p>
            <a:fld id="{8A003CB9-8238-4D19-8A05-A857438D75CC}" type="slidenum">
              <a:rPr lang="en-CA" altLang="en-US"/>
              <a:pPr/>
              <a:t>‹#›</a:t>
            </a:fld>
            <a:endParaRPr lang="en-CA" altLang="en-US"/>
          </a:p>
        </p:txBody>
      </p:sp>
    </p:spTree>
    <p:extLst>
      <p:ext uri="{BB962C8B-B14F-4D97-AF65-F5344CB8AC3E}">
        <p14:creationId xmlns:p14="http://schemas.microsoft.com/office/powerpoint/2010/main" val="2482940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AB0C093-F0BC-9FA2-0B2C-18032E5AE1B7}"/>
              </a:ext>
            </a:extLst>
          </p:cNvPr>
          <p:cNvSpPr>
            <a:spLocks noGrp="1"/>
          </p:cNvSpPr>
          <p:nvPr>
            <p:ph type="title"/>
          </p:nvPr>
        </p:nvSpPr>
        <p:spPr bwMode="auto">
          <a:xfrm>
            <a:off x="609600" y="26064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CA" altLang="en-US" dirty="0"/>
          </a:p>
        </p:txBody>
      </p:sp>
      <p:sp>
        <p:nvSpPr>
          <p:cNvPr id="1027" name="Text Placeholder 2">
            <a:extLst>
              <a:ext uri="{FF2B5EF4-FFF2-40B4-BE49-F238E27FC236}">
                <a16:creationId xmlns:a16="http://schemas.microsoft.com/office/drawing/2014/main" id="{D26F63DE-92EF-507B-F052-A5C357973FB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CA" altLang="en-US" dirty="0"/>
          </a:p>
        </p:txBody>
      </p:sp>
      <p:sp>
        <p:nvSpPr>
          <p:cNvPr id="4" name="Date Placeholder 3">
            <a:extLst>
              <a:ext uri="{FF2B5EF4-FFF2-40B4-BE49-F238E27FC236}">
                <a16:creationId xmlns:a16="http://schemas.microsoft.com/office/drawing/2014/main" id="{1EC93437-C80C-E974-AB6D-65A36C065704}"/>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1E89AB4-4A5F-4F28-9760-2C85A2ACD997}" type="datetime1">
              <a:rPr lang="en-CA"/>
              <a:pPr>
                <a:defRPr/>
              </a:pPr>
              <a:t>2022-10-18</a:t>
            </a:fld>
            <a:endParaRPr lang="en-CA"/>
          </a:p>
        </p:txBody>
      </p:sp>
      <p:sp>
        <p:nvSpPr>
          <p:cNvPr id="5" name="Footer Placeholder 4">
            <a:extLst>
              <a:ext uri="{FF2B5EF4-FFF2-40B4-BE49-F238E27FC236}">
                <a16:creationId xmlns:a16="http://schemas.microsoft.com/office/drawing/2014/main" id="{CD70E6C7-BE66-8D7E-0C05-6BFEABE90317}"/>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CA"/>
              <a:t>Reimagining Church 3 </a:t>
            </a:r>
          </a:p>
        </p:txBody>
      </p:sp>
      <p:sp>
        <p:nvSpPr>
          <p:cNvPr id="6" name="Slide Number Placeholder 5">
            <a:extLst>
              <a:ext uri="{FF2B5EF4-FFF2-40B4-BE49-F238E27FC236}">
                <a16:creationId xmlns:a16="http://schemas.microsoft.com/office/drawing/2014/main" id="{EE132291-5585-3CD1-C880-2E5DA2246C08}"/>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3AEA9CC-6BE6-4B5A-A1F9-3E4EB9085305}" type="slidenum">
              <a:rPr lang="en-CA" altLang="en-US"/>
              <a:pPr/>
              <a:t>‹#›</a:t>
            </a:fld>
            <a:endParaRPr lang="en-CA" altLang="en-US"/>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dt="0"/>
  <p:txStyles>
    <p:titleStyle>
      <a:lvl1pPr algn="ctr" rtl="0" eaLnBrk="0" fontAlgn="base" hangingPunct="0">
        <a:spcBef>
          <a:spcPct val="0"/>
        </a:spcBef>
        <a:spcAft>
          <a:spcPct val="0"/>
        </a:spcAft>
        <a:defRPr sz="4400" kern="1200">
          <a:solidFill>
            <a:srgbClr val="00206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ubtitle 2">
            <a:extLst>
              <a:ext uri="{FF2B5EF4-FFF2-40B4-BE49-F238E27FC236}">
                <a16:creationId xmlns:a16="http://schemas.microsoft.com/office/drawing/2014/main" id="{1E28D07A-6DFB-FD19-E849-7C7D5CA494DF}"/>
              </a:ext>
            </a:extLst>
          </p:cNvPr>
          <p:cNvSpPr>
            <a:spLocks noGrp="1"/>
          </p:cNvSpPr>
          <p:nvPr>
            <p:ph type="subTitle" idx="1"/>
          </p:nvPr>
        </p:nvSpPr>
        <p:spPr>
          <a:xfrm>
            <a:off x="39380" y="98427"/>
            <a:ext cx="6400800" cy="1752600"/>
          </a:xfrm>
        </p:spPr>
        <p:txBody>
          <a:bodyPr rtlCol="0">
            <a:normAutofit/>
          </a:bodyPr>
          <a:lstStyle/>
          <a:p>
            <a:pPr>
              <a:buFont typeface="Arial" charset="0"/>
              <a:buNone/>
              <a:defRPr/>
            </a:pPr>
            <a:r>
              <a:rPr lang="en-CA" sz="4000" b="1" dirty="0">
                <a:solidFill>
                  <a:srgbClr val="0000CC"/>
                </a:solidFill>
              </a:rPr>
              <a:t>The Diocese of Nova Scotia and Prince Edward Island</a:t>
            </a:r>
          </a:p>
          <a:p>
            <a:pPr>
              <a:buFont typeface="Arial" charset="0"/>
              <a:buNone/>
              <a:defRPr/>
            </a:pPr>
            <a:endParaRPr lang="en-CA" dirty="0">
              <a:solidFill>
                <a:srgbClr val="0000CC"/>
              </a:solidFill>
            </a:endParaRPr>
          </a:p>
          <a:p>
            <a:pPr>
              <a:buFont typeface="Arial" charset="0"/>
              <a:buNone/>
              <a:defRPr/>
            </a:pPr>
            <a:endParaRPr lang="en-CA" dirty="0">
              <a:solidFill>
                <a:srgbClr val="0000CC"/>
              </a:solidFill>
            </a:endParaRPr>
          </a:p>
          <a:p>
            <a:pPr>
              <a:buFont typeface="Arial" charset="0"/>
              <a:buNone/>
              <a:defRPr/>
            </a:pPr>
            <a:endParaRPr lang="en-CA" i="1" dirty="0"/>
          </a:p>
        </p:txBody>
      </p:sp>
      <p:pic>
        <p:nvPicPr>
          <p:cNvPr id="4100" name="Picture 3" descr="INSTITUTE LOGO.jpg">
            <a:extLst>
              <a:ext uri="{FF2B5EF4-FFF2-40B4-BE49-F238E27FC236}">
                <a16:creationId xmlns:a16="http://schemas.microsoft.com/office/drawing/2014/main" id="{69F85677-9031-9E54-8A36-61A081CFCD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734" y="5581095"/>
            <a:ext cx="122396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4" descr="fxcalogolarge.jpg">
            <a:extLst>
              <a:ext uri="{FF2B5EF4-FFF2-40B4-BE49-F238E27FC236}">
                <a16:creationId xmlns:a16="http://schemas.microsoft.com/office/drawing/2014/main" id="{EEC99D94-F492-E38C-CD7E-DFEA569C942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79" y="5965823"/>
            <a:ext cx="353377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5" descr="imagesCAQPUIRS.jpg">
            <a:extLst>
              <a:ext uri="{FF2B5EF4-FFF2-40B4-BE49-F238E27FC236}">
                <a16:creationId xmlns:a16="http://schemas.microsoft.com/office/drawing/2014/main" id="{A1A1DF53-043E-7488-2038-6F75A328586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73057" y="85118"/>
            <a:ext cx="1579563"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text&#10;&#10;Description automatically generated">
            <a:extLst>
              <a:ext uri="{FF2B5EF4-FFF2-40B4-BE49-F238E27FC236}">
                <a16:creationId xmlns:a16="http://schemas.microsoft.com/office/drawing/2014/main" id="{1798FAA0-07AA-6E53-2705-76E198EC33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9550" y="1351466"/>
            <a:ext cx="4152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8BD6-42C1-AB59-02E5-772353373B35}"/>
              </a:ext>
            </a:extLst>
          </p:cNvPr>
          <p:cNvSpPr>
            <a:spLocks noGrp="1"/>
          </p:cNvSpPr>
          <p:nvPr>
            <p:ph type="title"/>
          </p:nvPr>
        </p:nvSpPr>
        <p:spPr>
          <a:xfrm>
            <a:off x="609600" y="260648"/>
            <a:ext cx="3902224" cy="1143000"/>
          </a:xfrm>
          <a:ln>
            <a:solidFill>
              <a:schemeClr val="tx2"/>
            </a:solidFill>
          </a:ln>
        </p:spPr>
        <p:txBody>
          <a:bodyPr/>
          <a:lstStyle/>
          <a:p>
            <a:pPr algn="l"/>
            <a:r>
              <a:rPr lang="en-CA" dirty="0"/>
              <a:t>Opening Prayer</a:t>
            </a:r>
          </a:p>
        </p:txBody>
      </p:sp>
      <p:sp>
        <p:nvSpPr>
          <p:cNvPr id="3" name="Content Placeholder 2">
            <a:extLst>
              <a:ext uri="{FF2B5EF4-FFF2-40B4-BE49-F238E27FC236}">
                <a16:creationId xmlns:a16="http://schemas.microsoft.com/office/drawing/2014/main" id="{485F5653-8C84-EE86-0E43-12C9A654164D}"/>
              </a:ext>
            </a:extLst>
          </p:cNvPr>
          <p:cNvSpPr>
            <a:spLocks noGrp="1"/>
          </p:cNvSpPr>
          <p:nvPr>
            <p:ph idx="1"/>
          </p:nvPr>
        </p:nvSpPr>
        <p:spPr/>
        <p:txBody>
          <a:bodyPr/>
          <a:lstStyle/>
          <a:p>
            <a:pPr marL="0" indent="0">
              <a:buNone/>
            </a:pPr>
            <a:r>
              <a:rPr lang="en-US" dirty="0"/>
              <a:t>Jesus Christ, thank you for coming to our world to be our Lord and our Servant, to live and die and rise again for us.</a:t>
            </a:r>
          </a:p>
          <a:p>
            <a:pPr marL="0" indent="0">
              <a:buNone/>
            </a:pPr>
            <a:r>
              <a:rPr lang="en-US" dirty="0"/>
              <a:t>Help us, as we seek to be your disciples, to learn what that means for our lives, and for the churches we belong to.</a:t>
            </a:r>
          </a:p>
          <a:p>
            <a:pPr marL="0" indent="0">
              <a:buNone/>
            </a:pPr>
            <a:r>
              <a:rPr lang="en-US" dirty="0"/>
              <a:t>And give us power and courage then to follow you. We pray in your name, Amen.</a:t>
            </a:r>
          </a:p>
          <a:p>
            <a:pPr marL="0" indent="0">
              <a:buNone/>
            </a:pPr>
            <a:endParaRPr lang="en-CA" dirty="0"/>
          </a:p>
        </p:txBody>
      </p:sp>
      <p:sp>
        <p:nvSpPr>
          <p:cNvPr id="4" name="Footer Placeholder 3">
            <a:extLst>
              <a:ext uri="{FF2B5EF4-FFF2-40B4-BE49-F238E27FC236}">
                <a16:creationId xmlns:a16="http://schemas.microsoft.com/office/drawing/2014/main" id="{69C46AF4-CFD4-5ACF-0619-4F44A113847C}"/>
              </a:ext>
            </a:extLst>
          </p:cNvPr>
          <p:cNvSpPr>
            <a:spLocks noGrp="1"/>
          </p:cNvSpPr>
          <p:nvPr>
            <p:ph type="ftr" sz="quarter" idx="11"/>
          </p:nvPr>
        </p:nvSpPr>
        <p:spPr/>
        <p:txBody>
          <a:bodyPr/>
          <a:lstStyle/>
          <a:p>
            <a:pPr>
              <a:defRPr/>
            </a:pPr>
            <a:r>
              <a:rPr lang="en-CA"/>
              <a:t>Reimagining Church 3 </a:t>
            </a:r>
          </a:p>
        </p:txBody>
      </p:sp>
      <p:sp>
        <p:nvSpPr>
          <p:cNvPr id="5" name="Slide Number Placeholder 4">
            <a:extLst>
              <a:ext uri="{FF2B5EF4-FFF2-40B4-BE49-F238E27FC236}">
                <a16:creationId xmlns:a16="http://schemas.microsoft.com/office/drawing/2014/main" id="{6525B67D-CDE4-85A0-BF9D-3DF61AC18811}"/>
              </a:ext>
            </a:extLst>
          </p:cNvPr>
          <p:cNvSpPr>
            <a:spLocks noGrp="1"/>
          </p:cNvSpPr>
          <p:nvPr>
            <p:ph type="sldNum" sz="quarter" idx="12"/>
          </p:nvPr>
        </p:nvSpPr>
        <p:spPr/>
        <p:txBody>
          <a:bodyPr/>
          <a:lstStyle/>
          <a:p>
            <a:fld id="{FE86B600-7E71-4023-8411-B091089D5911}" type="slidenum">
              <a:rPr lang="en-CA" altLang="en-US" smtClean="0"/>
              <a:pPr/>
              <a:t>2</a:t>
            </a:fld>
            <a:endParaRPr lang="en-CA" altLang="en-US"/>
          </a:p>
        </p:txBody>
      </p:sp>
    </p:spTree>
    <p:extLst>
      <p:ext uri="{BB962C8B-B14F-4D97-AF65-F5344CB8AC3E}">
        <p14:creationId xmlns:p14="http://schemas.microsoft.com/office/powerpoint/2010/main" val="147635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FD99-ED79-57A9-32E3-0B2748C4E1B5}"/>
              </a:ext>
            </a:extLst>
          </p:cNvPr>
          <p:cNvSpPr>
            <a:spLocks noGrp="1"/>
          </p:cNvSpPr>
          <p:nvPr>
            <p:ph type="title"/>
          </p:nvPr>
        </p:nvSpPr>
        <p:spPr/>
        <p:txBody>
          <a:bodyPr/>
          <a:lstStyle/>
          <a:p>
            <a:r>
              <a:rPr lang="en-CA" dirty="0"/>
              <a:t>What is the Gospel?</a:t>
            </a:r>
          </a:p>
        </p:txBody>
      </p:sp>
      <p:sp>
        <p:nvSpPr>
          <p:cNvPr id="5122" name="Rectangle 3">
            <a:extLst>
              <a:ext uri="{FF2B5EF4-FFF2-40B4-BE49-F238E27FC236}">
                <a16:creationId xmlns:a16="http://schemas.microsoft.com/office/drawing/2014/main" id="{5F0E61DC-319F-3C82-5279-FD76A95505D2}"/>
              </a:ext>
            </a:extLst>
          </p:cNvPr>
          <p:cNvSpPr>
            <a:spLocks noGrp="1" noChangeArrowheads="1"/>
          </p:cNvSpPr>
          <p:nvPr>
            <p:ph idx="1"/>
          </p:nvPr>
        </p:nvSpPr>
        <p:spPr/>
        <p:txBody>
          <a:bodyPr/>
          <a:lstStyle/>
          <a:p>
            <a:pPr algn="ctr" eaLnBrk="1" hangingPunct="1">
              <a:buFontTx/>
              <a:buNone/>
            </a:pPr>
            <a:r>
              <a:rPr lang="en-US" altLang="en-US" b="1" dirty="0">
                <a:cs typeface="Arial" panose="020B0604020202020204" pitchFamily="34" charset="0"/>
              </a:rPr>
              <a:t>The Creator has not given up on our world, </a:t>
            </a:r>
            <a:br>
              <a:rPr lang="en-US" altLang="en-US" b="1" dirty="0">
                <a:cs typeface="Arial" panose="020B0604020202020204" pitchFamily="34" charset="0"/>
              </a:rPr>
            </a:br>
            <a:r>
              <a:rPr lang="en-US" altLang="en-US" b="1" dirty="0">
                <a:cs typeface="Arial" panose="020B0604020202020204" pitchFamily="34" charset="0"/>
              </a:rPr>
              <a:t>but is at work to renew the world </a:t>
            </a:r>
            <a:br>
              <a:rPr lang="en-US" altLang="en-US" b="1" dirty="0">
                <a:cs typeface="Arial" panose="020B0604020202020204" pitchFamily="34" charset="0"/>
              </a:rPr>
            </a:br>
            <a:r>
              <a:rPr lang="en-US" altLang="en-US" b="1" dirty="0">
                <a:cs typeface="Arial" panose="020B0604020202020204" pitchFamily="34" charset="0"/>
              </a:rPr>
              <a:t>and put everything to rights. </a:t>
            </a:r>
          </a:p>
          <a:p>
            <a:pPr algn="ctr" eaLnBrk="1" hangingPunct="1">
              <a:buFontTx/>
              <a:buNone/>
            </a:pPr>
            <a:r>
              <a:rPr lang="en-US" altLang="en-US" b="1" dirty="0">
                <a:cs typeface="Arial" panose="020B0604020202020204" pitchFamily="34" charset="0"/>
              </a:rPr>
              <a:t>The heart of God’s work in the world </a:t>
            </a:r>
            <a:br>
              <a:rPr lang="en-US" altLang="en-US" b="1" dirty="0">
                <a:cs typeface="Arial" panose="020B0604020202020204" pitchFamily="34" charset="0"/>
              </a:rPr>
            </a:br>
            <a:r>
              <a:rPr lang="en-US" altLang="en-US" b="1" dirty="0">
                <a:cs typeface="Arial" panose="020B0604020202020204" pitchFamily="34" charset="0"/>
              </a:rPr>
              <a:t>is the life, death and resurrection of Jesus Christ. </a:t>
            </a:r>
          </a:p>
          <a:p>
            <a:pPr algn="ctr" eaLnBrk="1" hangingPunct="1">
              <a:buFontTx/>
              <a:buNone/>
            </a:pPr>
            <a:r>
              <a:rPr lang="en-US" altLang="en-US" b="1" dirty="0">
                <a:cs typeface="Arial" panose="020B0604020202020204" pitchFamily="34" charset="0"/>
              </a:rPr>
              <a:t>This is the </a:t>
            </a:r>
            <a:r>
              <a:rPr lang="en-US" altLang="en-US" b="1" u="sng" dirty="0" err="1">
                <a:cs typeface="Arial" panose="020B0604020202020204" pitchFamily="34" charset="0"/>
              </a:rPr>
              <a:t>missio</a:t>
            </a:r>
            <a:r>
              <a:rPr lang="en-US" altLang="en-US" b="1" u="sng" dirty="0">
                <a:cs typeface="Arial" panose="020B0604020202020204" pitchFamily="34" charset="0"/>
              </a:rPr>
              <a:t> </a:t>
            </a:r>
            <a:r>
              <a:rPr lang="en-US" altLang="en-US" b="1" u="sng" dirty="0" err="1">
                <a:cs typeface="Arial" panose="020B0604020202020204" pitchFamily="34" charset="0"/>
              </a:rPr>
              <a:t>dei</a:t>
            </a:r>
            <a:r>
              <a:rPr lang="en-US" altLang="en-US" b="1" u="sng" dirty="0">
                <a:cs typeface="Arial" panose="020B0604020202020204" pitchFamily="34" charset="0"/>
              </a:rPr>
              <a:t> </a:t>
            </a:r>
            <a:r>
              <a:rPr lang="en-US" altLang="en-US" b="1" dirty="0">
                <a:cs typeface="Arial" panose="020B0604020202020204" pitchFamily="34" charset="0"/>
              </a:rPr>
              <a:t>- the mission of God.</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2B945-9FE9-A1D7-8957-7EE2881784E3}"/>
              </a:ext>
            </a:extLst>
          </p:cNvPr>
          <p:cNvSpPr>
            <a:spLocks noGrp="1"/>
          </p:cNvSpPr>
          <p:nvPr>
            <p:ph type="title"/>
          </p:nvPr>
        </p:nvSpPr>
        <p:spPr>
          <a:xfrm>
            <a:off x="609600" y="260648"/>
            <a:ext cx="3974232" cy="1143000"/>
          </a:xfrm>
          <a:ln>
            <a:solidFill>
              <a:prstClr val="black"/>
            </a:solidFill>
          </a:ln>
        </p:spPr>
        <p:txBody>
          <a:bodyPr/>
          <a:lstStyle/>
          <a:p>
            <a:pPr algn="l"/>
            <a:r>
              <a:rPr lang="en-CA" sz="4400" b="1" dirty="0"/>
              <a:t>Homework</a:t>
            </a:r>
            <a:r>
              <a:rPr lang="en-CA" b="1" dirty="0"/>
              <a:t> </a:t>
            </a:r>
            <a:r>
              <a:rPr lang="en-CA" sz="4400" b="1" dirty="0"/>
              <a:t>. . . </a:t>
            </a:r>
            <a:endParaRPr lang="en-CA" dirty="0"/>
          </a:p>
        </p:txBody>
      </p:sp>
      <p:sp>
        <p:nvSpPr>
          <p:cNvPr id="3" name="Content Placeholder 2">
            <a:extLst>
              <a:ext uri="{FF2B5EF4-FFF2-40B4-BE49-F238E27FC236}">
                <a16:creationId xmlns:a16="http://schemas.microsoft.com/office/drawing/2014/main" id="{D68B843E-F72D-6225-5940-A173397AB4FD}"/>
              </a:ext>
            </a:extLst>
          </p:cNvPr>
          <p:cNvSpPr>
            <a:spLocks noGrp="1"/>
          </p:cNvSpPr>
          <p:nvPr>
            <p:ph idx="1"/>
          </p:nvPr>
        </p:nvSpPr>
        <p:spPr/>
        <p:txBody>
          <a:bodyPr rtlCol="0">
            <a:normAutofit/>
          </a:bodyPr>
          <a:lstStyle/>
          <a:p>
            <a:pPr marL="0" indent="0" eaLnBrk="1" fontAlgn="auto" hangingPunct="1">
              <a:spcAft>
                <a:spcPts val="0"/>
              </a:spcAft>
              <a:buNone/>
              <a:defRPr/>
            </a:pPr>
            <a:r>
              <a:rPr lang="en-CA" sz="3400" b="1" dirty="0">
                <a:solidFill>
                  <a:srgbClr val="003300"/>
                </a:solidFill>
              </a:rPr>
              <a:t>Think of someone who has no church connection. </a:t>
            </a:r>
          </a:p>
          <a:p>
            <a:pPr eaLnBrk="1" fontAlgn="auto" hangingPunct="1">
              <a:spcAft>
                <a:spcPts val="0"/>
              </a:spcAft>
              <a:defRPr/>
            </a:pPr>
            <a:r>
              <a:rPr lang="en-CA" sz="3400" b="1" dirty="0">
                <a:solidFill>
                  <a:srgbClr val="003300"/>
                </a:solidFill>
              </a:rPr>
              <a:t>If they came in to your faith community as it presently is, what would they like? </a:t>
            </a:r>
          </a:p>
          <a:p>
            <a:pPr eaLnBrk="1" fontAlgn="auto" hangingPunct="1">
              <a:spcAft>
                <a:spcPts val="0"/>
              </a:spcAft>
              <a:defRPr/>
            </a:pPr>
            <a:r>
              <a:rPr lang="en-CA" sz="3400" b="1" dirty="0">
                <a:solidFill>
                  <a:srgbClr val="003300"/>
                </a:solidFill>
              </a:rPr>
              <a:t>What would be weird or difficult? </a:t>
            </a:r>
          </a:p>
          <a:p>
            <a:pPr eaLnBrk="1" fontAlgn="auto" hangingPunct="1">
              <a:spcAft>
                <a:spcPts val="0"/>
              </a:spcAft>
              <a:defRPr/>
            </a:pPr>
            <a:r>
              <a:rPr lang="en-CA" sz="3400" b="1" dirty="0">
                <a:solidFill>
                  <a:srgbClr val="003300"/>
                </a:solidFill>
              </a:rPr>
              <a:t>Describe a church that they would want to attend. </a:t>
            </a:r>
          </a:p>
          <a:p>
            <a:pPr eaLnBrk="1" fontAlgn="auto" hangingPunct="1">
              <a:spcAft>
                <a:spcPts val="0"/>
              </a:spcAft>
              <a:defRPr/>
            </a:pPr>
            <a:endParaRPr lang="en-CA" sz="3400" dirty="0">
              <a:solidFill>
                <a:srgbClr val="003300"/>
              </a:solidFill>
            </a:endParaRPr>
          </a:p>
        </p:txBody>
      </p:sp>
      <p:sp>
        <p:nvSpPr>
          <p:cNvPr id="4" name="Slide Number Placeholder 3">
            <a:extLst>
              <a:ext uri="{FF2B5EF4-FFF2-40B4-BE49-F238E27FC236}">
                <a16:creationId xmlns:a16="http://schemas.microsoft.com/office/drawing/2014/main" id="{11318E5E-371F-C7E9-3F14-73F43E32CD5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BFFE2E-4677-468D-808F-F1659FA781E2}" type="slidenum">
              <a:rPr lang="en-CA" altLang="en-US">
                <a:solidFill>
                  <a:srgbClr val="898989"/>
                </a:solidFill>
                <a:latin typeface="Calibri" panose="020F0502020204030204" pitchFamily="34" charset="0"/>
              </a:rPr>
              <a:pPr eaLnBrk="1" hangingPunct="1"/>
              <a:t>4</a:t>
            </a:fld>
            <a:endParaRPr lang="en-CA" altLang="en-US">
              <a:solidFill>
                <a:srgbClr val="898989"/>
              </a:solidFill>
              <a:latin typeface="Calibri" panose="020F0502020204030204" pitchFamily="34" charset="0"/>
            </a:endParaRPr>
          </a:p>
        </p:txBody>
      </p:sp>
      <p:pic>
        <p:nvPicPr>
          <p:cNvPr id="6149" name="Picture 5" descr="MP900384850.JPG">
            <a:extLst>
              <a:ext uri="{FF2B5EF4-FFF2-40B4-BE49-F238E27FC236}">
                <a16:creationId xmlns:a16="http://schemas.microsoft.com/office/drawing/2014/main" id="{68CDABEE-907B-B6CF-4B0F-8E25E79E47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36360" y="5257799"/>
            <a:ext cx="2652713"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3ADB1593-E95C-4878-C62C-8795D1C77E8C}"/>
              </a:ext>
            </a:extLst>
          </p:cNvPr>
          <p:cNvSpPr>
            <a:spLocks noGrp="1" noChangeArrowheads="1"/>
          </p:cNvSpPr>
          <p:nvPr>
            <p:ph idx="1"/>
          </p:nvPr>
        </p:nvSpPr>
        <p:spPr>
          <a:xfrm>
            <a:off x="421447" y="260648"/>
            <a:ext cx="10643105" cy="6095703"/>
          </a:xfrm>
        </p:spPr>
        <p:txBody>
          <a:bodyPr/>
          <a:lstStyle/>
          <a:p>
            <a:pPr eaLnBrk="1" hangingPunct="1">
              <a:buFont typeface="Arial" panose="020B0604020202020204" pitchFamily="34" charset="0"/>
              <a:buNone/>
            </a:pPr>
            <a:r>
              <a:rPr lang="en-US" altLang="en-US" sz="2800" dirty="0"/>
              <a:t>After John was put in prison, Jesus went into Galilee, </a:t>
            </a:r>
            <a:r>
              <a:rPr lang="en-US" altLang="en-US" sz="2800" b="1" dirty="0">
                <a:solidFill>
                  <a:srgbClr val="FF0000"/>
                </a:solidFill>
              </a:rPr>
              <a:t>proclaiming the good news of God</a:t>
            </a:r>
            <a:r>
              <a:rPr lang="en-US" altLang="en-US" sz="2800" dirty="0"/>
              <a:t>.  “The time has come,” he said. “The kingdom of God has come near. Repent and believe</a:t>
            </a:r>
            <a:r>
              <a:rPr lang="en-US" altLang="en-US" sz="2800" b="1" dirty="0">
                <a:solidFill>
                  <a:srgbClr val="FF0000"/>
                </a:solidFill>
              </a:rPr>
              <a:t> the good news</a:t>
            </a:r>
            <a:r>
              <a:rPr lang="en-US" altLang="en-US" sz="2800" dirty="0"/>
              <a:t>!”</a:t>
            </a:r>
          </a:p>
          <a:p>
            <a:pPr eaLnBrk="1" hangingPunct="1">
              <a:buFont typeface="Arial" panose="020B0604020202020204" pitchFamily="34" charset="0"/>
              <a:buNone/>
            </a:pPr>
            <a:r>
              <a:rPr lang="en-US" altLang="en-US" sz="2800" dirty="0"/>
              <a:t>As Jesus walked beside the Sea of Galilee, he saw Simon and his brother Andrew casting a net into the lake, for they were fishermen. “Come, follow me,” Jesus said, “and I will send you out to fish for people.” At once they left their nets and followed him.</a:t>
            </a:r>
          </a:p>
          <a:p>
            <a:pPr eaLnBrk="1" hangingPunct="1">
              <a:buFont typeface="Arial" panose="020B0604020202020204" pitchFamily="34" charset="0"/>
              <a:buNone/>
            </a:pPr>
            <a:r>
              <a:rPr lang="en-US" altLang="en-US" sz="2800" dirty="0"/>
              <a:t>When he had gone a little farther, he saw James son of Zebedee and his brother John in a boat, preparing their nets. Without delay he called them, and they left their father Zebedee in the boat with the hired men and followed him.</a:t>
            </a:r>
            <a:endParaRPr lang="en-CA" altLang="en-US" sz="4000" b="1" dirty="0"/>
          </a:p>
          <a:p>
            <a:pPr algn="r" eaLnBrk="1" hangingPunct="1">
              <a:buFont typeface="Arial" panose="020B0604020202020204" pitchFamily="34" charset="0"/>
              <a:buNone/>
            </a:pPr>
            <a:r>
              <a:rPr lang="en-CA" altLang="en-US" sz="3600" b="1" dirty="0"/>
              <a:t>	</a:t>
            </a:r>
            <a:r>
              <a:rPr lang="en-CA" altLang="en-US" sz="3600" b="1" i="1" dirty="0"/>
              <a:t>- Mark 1:14-20</a:t>
            </a:r>
            <a:endParaRPr lang="en-US" altLang="en-US" sz="3600" b="1" i="1" dirty="0">
              <a:cs typeface="Arial" panose="020B0604020202020204" pitchFamily="34" charset="0"/>
            </a:endParaRPr>
          </a:p>
        </p:txBody>
      </p:sp>
      <p:sp>
        <p:nvSpPr>
          <p:cNvPr id="4" name="Slide Number Placeholder 3">
            <a:extLst>
              <a:ext uri="{FF2B5EF4-FFF2-40B4-BE49-F238E27FC236}">
                <a16:creationId xmlns:a16="http://schemas.microsoft.com/office/drawing/2014/main" id="{B74B1D90-008F-40A2-490E-F3ECC0CBEE4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E489BC-E228-4485-91DC-11D7923DA052}" type="slidenum">
              <a:rPr lang="en-CA" altLang="en-US">
                <a:solidFill>
                  <a:srgbClr val="898989"/>
                </a:solidFill>
                <a:latin typeface="Calibri" panose="020F0502020204030204" pitchFamily="34" charset="0"/>
              </a:rPr>
              <a:pPr eaLnBrk="1" hangingPunct="1"/>
              <a:t>5</a:t>
            </a:fld>
            <a:endParaRPr lang="en-CA" altLang="en-US">
              <a:solidFill>
                <a:srgbClr val="898989"/>
              </a:solidFill>
              <a:latin typeface="Calibri" panose="020F0502020204030204" pitchFamily="34" charset="0"/>
            </a:endParaRPr>
          </a:p>
        </p:txBody>
      </p:sp>
      <p:pic>
        <p:nvPicPr>
          <p:cNvPr id="8197" name="Picture 5" descr="people stars.WMF">
            <a:extLst>
              <a:ext uri="{FF2B5EF4-FFF2-40B4-BE49-F238E27FC236}">
                <a16:creationId xmlns:a16="http://schemas.microsoft.com/office/drawing/2014/main" id="{E934FF0F-1F91-41A1-52E1-786BDA34EB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8428" y="5331755"/>
            <a:ext cx="1570097" cy="1546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3C734-2222-1DD6-B48B-056EF62479D5}"/>
              </a:ext>
            </a:extLst>
          </p:cNvPr>
          <p:cNvSpPr>
            <a:spLocks noGrp="1"/>
          </p:cNvSpPr>
          <p:nvPr>
            <p:ph idx="1"/>
          </p:nvPr>
        </p:nvSpPr>
        <p:spPr>
          <a:xfrm>
            <a:off x="623392" y="357188"/>
            <a:ext cx="11089232" cy="4525962"/>
          </a:xfrm>
        </p:spPr>
        <p:txBody>
          <a:bodyPr/>
          <a:lstStyle/>
          <a:p>
            <a:pPr marL="0" indent="0" eaLnBrk="1" hangingPunct="1">
              <a:buNone/>
            </a:pPr>
            <a:r>
              <a:rPr lang="en-CA" altLang="en-US" sz="3600" b="1" dirty="0">
                <a:latin typeface="Candara" panose="020E0502030303020204" pitchFamily="34" charset="0"/>
              </a:rPr>
              <a:t>“Repent” = to change your mind</a:t>
            </a:r>
          </a:p>
          <a:p>
            <a:pPr marL="0" indent="0" eaLnBrk="1" hangingPunct="1">
              <a:buNone/>
            </a:pPr>
            <a:r>
              <a:rPr lang="en-CA" altLang="en-US" sz="3600" b="1" dirty="0">
                <a:latin typeface="Candara" panose="020E0502030303020204" pitchFamily="34" charset="0"/>
              </a:rPr>
              <a:t>“Believe” = to give your allegiance to something</a:t>
            </a:r>
          </a:p>
          <a:p>
            <a:pPr eaLnBrk="1" hangingPunct="1"/>
            <a:endParaRPr lang="en-CA" altLang="en-US" sz="2000" dirty="0"/>
          </a:p>
          <a:p>
            <a:pPr marL="0" indent="0" eaLnBrk="1" hangingPunct="1">
              <a:buNone/>
            </a:pPr>
            <a:r>
              <a:rPr lang="en-CA" altLang="en-US" b="1" dirty="0">
                <a:solidFill>
                  <a:srgbClr val="000066"/>
                </a:solidFill>
              </a:rPr>
              <a:t>So then:</a:t>
            </a:r>
          </a:p>
          <a:p>
            <a:pPr marL="0" indent="0" eaLnBrk="1" hangingPunct="1">
              <a:buNone/>
            </a:pPr>
            <a:r>
              <a:rPr lang="en-CA" altLang="en-US" b="1" dirty="0">
                <a:solidFill>
                  <a:srgbClr val="000066"/>
                </a:solidFill>
              </a:rPr>
              <a:t>	1. You turn away from one thing, then you…</a:t>
            </a:r>
          </a:p>
          <a:p>
            <a:pPr marL="0" indent="0" eaLnBrk="1" hangingPunct="1">
              <a:buNone/>
            </a:pPr>
            <a:r>
              <a:rPr lang="en-CA" altLang="en-US" b="1" dirty="0">
                <a:solidFill>
                  <a:srgbClr val="000066"/>
                </a:solidFill>
              </a:rPr>
              <a:t>	2. Turn towards something else</a:t>
            </a:r>
          </a:p>
          <a:p>
            <a:pPr marL="0" indent="0" eaLnBrk="1" hangingPunct="1">
              <a:buNone/>
            </a:pPr>
            <a:r>
              <a:rPr lang="en-CA" altLang="en-US" b="1" dirty="0">
                <a:solidFill>
                  <a:srgbClr val="000066"/>
                </a:solidFill>
              </a:rPr>
              <a:t>In other words, you’ve made a 180 degree U-turn</a:t>
            </a:r>
          </a:p>
        </p:txBody>
      </p:sp>
      <p:sp>
        <p:nvSpPr>
          <p:cNvPr id="5" name="Slide Number Placeholder 4">
            <a:extLst>
              <a:ext uri="{FF2B5EF4-FFF2-40B4-BE49-F238E27FC236}">
                <a16:creationId xmlns:a16="http://schemas.microsoft.com/office/drawing/2014/main" id="{BC39B93B-66C6-E5F4-0515-E2F6472A64F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34BF38-6401-4EAF-81FD-64E5F24D38FF}" type="slidenum">
              <a:rPr lang="en-CA" altLang="en-US">
                <a:solidFill>
                  <a:srgbClr val="898989"/>
                </a:solidFill>
                <a:latin typeface="Calibri" panose="020F0502020204030204" pitchFamily="34" charset="0"/>
              </a:rPr>
              <a:pPr eaLnBrk="1" hangingPunct="1"/>
              <a:t>6</a:t>
            </a:fld>
            <a:endParaRPr lang="en-CA" altLang="en-US">
              <a:solidFill>
                <a:srgbClr val="898989"/>
              </a:solidFill>
              <a:latin typeface="Calibri" panose="020F0502020204030204" pitchFamily="34" charset="0"/>
            </a:endParaRPr>
          </a:p>
        </p:txBody>
      </p:sp>
      <p:sp>
        <p:nvSpPr>
          <p:cNvPr id="1027" name="UTurnArrow">
            <a:extLst>
              <a:ext uri="{FF2B5EF4-FFF2-40B4-BE49-F238E27FC236}">
                <a16:creationId xmlns:a16="http://schemas.microsoft.com/office/drawing/2014/main" id="{6B017016-7547-B3FB-9262-B83FA24AB2B4}"/>
              </a:ext>
            </a:extLst>
          </p:cNvPr>
          <p:cNvSpPr>
            <a:spLocks noEditPoints="1" noChangeArrowheads="1"/>
          </p:cNvSpPr>
          <p:nvPr/>
        </p:nvSpPr>
        <p:spPr bwMode="auto">
          <a:xfrm rot="16200000">
            <a:off x="8633151" y="3542328"/>
            <a:ext cx="2227031" cy="3440534"/>
          </a:xfrm>
          <a:custGeom>
            <a:avLst/>
            <a:gdLst>
              <a:gd name="G0" fmla="+- 0 0 0"/>
              <a:gd name="G1" fmla="+- 5574 0 0"/>
              <a:gd name="G2" fmla="*/ 5574 1 2"/>
              <a:gd name="G3" fmla="*/ 9725 1 2"/>
              <a:gd name="G4" fmla="+- 10800 G3 G2"/>
              <a:gd name="G5" fmla="+- 10800 G3 0"/>
              <a:gd name="G6" fmla="+- G5 G2 0"/>
              <a:gd name="G7" fmla="*/ G6 1 2"/>
              <a:gd name="G8" fmla="+- 9725 0 0"/>
              <a:gd name="G9" fmla="+- 21600 0 5574"/>
              <a:gd name="G10" fmla="+- 21600 0 9725"/>
              <a:gd name="G11" fmla="min G10 8691"/>
              <a:gd name="G12" fmla="+- 8826 0 0"/>
              <a:gd name="G13" fmla="+- 14865 0 5975"/>
              <a:gd name="G14" fmla="+- 14865 0 0"/>
              <a:gd name="G15" fmla="*/ 5574 5842 6110"/>
              <a:gd name="G16" fmla="+- 8826 1350 0"/>
              <a:gd name="G17" fmla="+- 8310 0 G15"/>
              <a:gd name="G18" fmla="*/ G17 G7 8310"/>
              <a:gd name="G19" fmla="+- 5574 G18 0"/>
              <a:gd name="G20" fmla="+- G4 0 G18"/>
              <a:gd name="T0" fmla="*/ 9225 w 21600"/>
              <a:gd name="T1" fmla="*/ 0 h 21600"/>
              <a:gd name="T2" fmla="*/ 2787 w 21600"/>
              <a:gd name="T3" fmla="*/ 21600 h 21600"/>
              <a:gd name="T4" fmla="*/ 9725 w 21600"/>
              <a:gd name="T5" fmla="*/ 8826 h 21600"/>
              <a:gd name="T6" fmla="*/ 15663 w 21600"/>
              <a:gd name="T7" fmla="*/ 14865 h 21600"/>
              <a:gd name="T8" fmla="*/ 21600 w 21600"/>
              <a:gd name="T9" fmla="*/ 8826 h 21600"/>
              <a:gd name="T10" fmla="*/ 17694720 60000 65536"/>
              <a:gd name="T11" fmla="*/ 5898240 60000 65536"/>
              <a:gd name="T12" fmla="*/ 5898240 60000 65536"/>
              <a:gd name="T13" fmla="*/ 5898240 60000 65536"/>
              <a:gd name="T14" fmla="*/ 0 60000 65536"/>
              <a:gd name="T15" fmla="*/ 0 w 21600"/>
              <a:gd name="T16" fmla="*/ 8310 h 21600"/>
              <a:gd name="T17" fmla="*/ G1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3" y="14865"/>
                </a:moveTo>
                <a:lnTo>
                  <a:pt x="21600" y="8826"/>
                </a:lnTo>
                <a:lnTo>
                  <a:pt x="18450" y="8826"/>
                </a:lnTo>
                <a:lnTo>
                  <a:pt x="18450" y="8310"/>
                </a:lnTo>
                <a:cubicBezTo>
                  <a:pt x="18450" y="3721"/>
                  <a:pt x="14320" y="0"/>
                  <a:pt x="9225" y="0"/>
                </a:cubicBezTo>
                <a:cubicBezTo>
                  <a:pt x="4130" y="0"/>
                  <a:pt x="0" y="3799"/>
                  <a:pt x="0" y="8485"/>
                </a:cubicBezTo>
                <a:lnTo>
                  <a:pt x="0" y="21600"/>
                </a:lnTo>
                <a:lnTo>
                  <a:pt x="5574" y="21600"/>
                </a:lnTo>
                <a:lnTo>
                  <a:pt x="5574" y="8310"/>
                </a:lnTo>
                <a:cubicBezTo>
                  <a:pt x="5574" y="6664"/>
                  <a:pt x="7055" y="5330"/>
                  <a:pt x="8882" y="5330"/>
                </a:cubicBezTo>
                <a:lnTo>
                  <a:pt x="9568" y="5330"/>
                </a:lnTo>
                <a:cubicBezTo>
                  <a:pt x="11395" y="5330"/>
                  <a:pt x="12876" y="6664"/>
                  <a:pt x="12876" y="8310"/>
                </a:cubicBezTo>
                <a:lnTo>
                  <a:pt x="12876" y="8826"/>
                </a:lnTo>
                <a:lnTo>
                  <a:pt x="9725" y="8826"/>
                </a:lnTo>
                <a:close/>
              </a:path>
            </a:pathLst>
          </a:custGeom>
          <a:solidFill>
            <a:schemeClr val="tx2"/>
          </a:solidFill>
          <a:ln w="9525">
            <a:solidFill>
              <a:srgbClr val="000000"/>
            </a:solidFill>
            <a:miter lim="800000"/>
            <a:headEnd/>
            <a:tailEnd/>
          </a:ln>
          <a:effectLst>
            <a:outerShdw dist="107763" dir="2700000" algn="ctr" rotWithShape="0">
              <a:srgbClr val="808080"/>
            </a:outerShdw>
          </a:effectLst>
        </p:spPr>
        <p:txBody>
          <a:bodyPr/>
          <a:lstStyle/>
          <a:p>
            <a:pPr fontAlgn="auto">
              <a:spcBef>
                <a:spcPts val="0"/>
              </a:spcBef>
              <a:spcAft>
                <a:spcPts val="0"/>
              </a:spcAft>
              <a:defRPr/>
            </a:pPr>
            <a:endParaRPr lang="en-CA">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481C1-BFDE-8D30-F527-0BCC8EB69D83}"/>
              </a:ext>
            </a:extLst>
          </p:cNvPr>
          <p:cNvSpPr>
            <a:spLocks noGrp="1"/>
          </p:cNvSpPr>
          <p:nvPr>
            <p:ph type="title"/>
          </p:nvPr>
        </p:nvSpPr>
        <p:spPr>
          <a:xfrm>
            <a:off x="609600" y="260648"/>
            <a:ext cx="8128000" cy="1143000"/>
          </a:xfrm>
          <a:ln>
            <a:solidFill>
              <a:schemeClr val="tx2">
                <a:lumMod val="75000"/>
              </a:schemeClr>
            </a:solidFill>
          </a:ln>
        </p:spPr>
        <p:txBody>
          <a:bodyPr rtlCol="0">
            <a:normAutofit/>
          </a:bodyPr>
          <a:lstStyle/>
          <a:p>
            <a:pPr eaLnBrk="1" fontAlgn="auto" hangingPunct="1">
              <a:spcAft>
                <a:spcPts val="0"/>
              </a:spcAft>
              <a:defRPr/>
            </a:pPr>
            <a:r>
              <a:rPr lang="en-US" dirty="0"/>
              <a:t>The commitment of baptism</a:t>
            </a:r>
          </a:p>
        </p:txBody>
      </p:sp>
      <p:sp>
        <p:nvSpPr>
          <p:cNvPr id="8" name="Slide Number Placeholder 7">
            <a:extLst>
              <a:ext uri="{FF2B5EF4-FFF2-40B4-BE49-F238E27FC236}">
                <a16:creationId xmlns:a16="http://schemas.microsoft.com/office/drawing/2014/main" id="{AED8622C-B5A2-C219-772D-0FA834D81F2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F7354D-58EE-4E49-B159-9DBFA57A464E}" type="slidenum">
              <a:rPr lang="en-CA" altLang="en-US">
                <a:solidFill>
                  <a:srgbClr val="898989"/>
                </a:solidFill>
                <a:latin typeface="Calibri" panose="020F0502020204030204" pitchFamily="34" charset="0"/>
              </a:rPr>
              <a:pPr eaLnBrk="1" hangingPunct="1"/>
              <a:t>7</a:t>
            </a:fld>
            <a:endParaRPr lang="en-CA" altLang="en-US">
              <a:solidFill>
                <a:srgbClr val="898989"/>
              </a:solidFill>
              <a:latin typeface="Calibri" panose="020F0502020204030204" pitchFamily="34" charset="0"/>
            </a:endParaRPr>
          </a:p>
        </p:txBody>
      </p:sp>
      <p:pic>
        <p:nvPicPr>
          <p:cNvPr id="10243" name="Picture 2" descr="John Sentamu.jpg">
            <a:extLst>
              <a:ext uri="{FF2B5EF4-FFF2-40B4-BE49-F238E27FC236}">
                <a16:creationId xmlns:a16="http://schemas.microsoft.com/office/drawing/2014/main" id="{62081146-6928-1C2C-E2B8-5F3ED42F47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10375" y="2286001"/>
            <a:ext cx="2857500"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A2B12B4-865D-F8FD-2754-152D78810085}"/>
              </a:ext>
            </a:extLst>
          </p:cNvPr>
          <p:cNvSpPr txBox="1">
            <a:spLocks noChangeArrowheads="1"/>
          </p:cNvSpPr>
          <p:nvPr/>
        </p:nvSpPr>
        <p:spPr bwMode="auto">
          <a:xfrm>
            <a:off x="6810375" y="5572126"/>
            <a:ext cx="2895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a:latin typeface="Calibri" panose="020F0502020204030204" pitchFamily="34" charset="0"/>
              </a:rPr>
              <a:t>John Sentamu</a:t>
            </a:r>
          </a:p>
          <a:p>
            <a:pPr algn="ctr" eaLnBrk="1" hangingPunct="1"/>
            <a:r>
              <a:rPr lang="en-US" altLang="en-US" sz="2400">
                <a:latin typeface="Calibri" panose="020F0502020204030204" pitchFamily="34" charset="0"/>
              </a:rPr>
              <a:t>Archbishop of York</a:t>
            </a:r>
          </a:p>
        </p:txBody>
      </p:sp>
      <p:pic>
        <p:nvPicPr>
          <p:cNvPr id="10247" name="Picture 9" descr="5151870StJamesBrooklyn.jpg">
            <a:extLst>
              <a:ext uri="{FF2B5EF4-FFF2-40B4-BE49-F238E27FC236}">
                <a16:creationId xmlns:a16="http://schemas.microsoft.com/office/drawing/2014/main" id="{4A1E4703-D964-5D7C-A4B0-92D008A664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66938" y="1714500"/>
            <a:ext cx="37147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B1C7FD-334B-0197-9674-34C1FC2562E9}"/>
              </a:ext>
            </a:extLst>
          </p:cNvPr>
          <p:cNvSpPr>
            <a:spLocks noGrp="1"/>
          </p:cNvSpPr>
          <p:nvPr>
            <p:ph type="title"/>
          </p:nvPr>
        </p:nvSpPr>
        <p:spPr>
          <a:xfrm>
            <a:off x="2296982" y="171834"/>
            <a:ext cx="4694312" cy="1143000"/>
          </a:xfrm>
          <a:ln>
            <a:solidFill>
              <a:srgbClr val="000000"/>
            </a:solidFill>
          </a:ln>
        </p:spPr>
        <p:txBody>
          <a:bodyPr/>
          <a:lstStyle/>
          <a:p>
            <a:pPr algn="l"/>
            <a:r>
              <a:rPr lang="en-CA" dirty="0"/>
              <a:t>Baptismal Promises</a:t>
            </a:r>
          </a:p>
        </p:txBody>
      </p:sp>
      <p:sp>
        <p:nvSpPr>
          <p:cNvPr id="7" name="Content Placeholder 6">
            <a:extLst>
              <a:ext uri="{FF2B5EF4-FFF2-40B4-BE49-F238E27FC236}">
                <a16:creationId xmlns:a16="http://schemas.microsoft.com/office/drawing/2014/main" id="{BA2B31C4-5C95-DE01-B848-DB8D20E4E645}"/>
              </a:ext>
            </a:extLst>
          </p:cNvPr>
          <p:cNvSpPr>
            <a:spLocks noGrp="1"/>
          </p:cNvSpPr>
          <p:nvPr>
            <p:ph idx="1"/>
          </p:nvPr>
        </p:nvSpPr>
        <p:spPr>
          <a:xfrm>
            <a:off x="2296982" y="1484785"/>
            <a:ext cx="9285418" cy="5236692"/>
          </a:xfrm>
        </p:spPr>
        <p:txBody>
          <a:bodyPr/>
          <a:lstStyle/>
          <a:p>
            <a:pPr marL="0" indent="0">
              <a:buNone/>
            </a:pPr>
            <a:r>
              <a:rPr lang="en-US" sz="2400" dirty="0">
                <a:solidFill>
                  <a:srgbClr val="FF0000"/>
                </a:solidFill>
              </a:rPr>
              <a:t>Do you renounce Satan and all the spiritual forces of wickedness that rebel against God?</a:t>
            </a:r>
          </a:p>
          <a:p>
            <a:pPr marL="400050" lvl="1" indent="0">
              <a:buNone/>
            </a:pPr>
            <a:r>
              <a:rPr lang="en-US" sz="2400" b="1" i="1" dirty="0">
                <a:solidFill>
                  <a:srgbClr val="FF0000"/>
                </a:solidFill>
              </a:rPr>
              <a:t>I renounce them.</a:t>
            </a:r>
          </a:p>
          <a:p>
            <a:pPr marL="0" indent="0">
              <a:buNone/>
            </a:pPr>
            <a:r>
              <a:rPr lang="en-US" sz="2400" dirty="0">
                <a:solidFill>
                  <a:srgbClr val="FF0000"/>
                </a:solidFill>
              </a:rPr>
              <a:t>Do you renounce the evil powers of this world which corrupt and destroy the creatures of God?</a:t>
            </a:r>
          </a:p>
          <a:p>
            <a:pPr marL="400050" lvl="1" indent="0">
              <a:buNone/>
            </a:pPr>
            <a:r>
              <a:rPr lang="en-US" sz="2400" b="1" i="1" dirty="0">
                <a:solidFill>
                  <a:srgbClr val="FF0000"/>
                </a:solidFill>
              </a:rPr>
              <a:t>I renounce them.</a:t>
            </a:r>
          </a:p>
          <a:p>
            <a:pPr marL="0" indent="0">
              <a:buNone/>
            </a:pPr>
            <a:r>
              <a:rPr lang="en-US" sz="2400" dirty="0">
                <a:solidFill>
                  <a:srgbClr val="FF0000"/>
                </a:solidFill>
              </a:rPr>
              <a:t>Do you renounce all sinful desires that draw you from the love of God?</a:t>
            </a:r>
          </a:p>
          <a:p>
            <a:pPr marL="400050" lvl="1" indent="0">
              <a:buNone/>
            </a:pPr>
            <a:r>
              <a:rPr lang="en-US" sz="2400" b="1" i="1" dirty="0">
                <a:solidFill>
                  <a:srgbClr val="FF0000"/>
                </a:solidFill>
              </a:rPr>
              <a:t>I renounce them.</a:t>
            </a:r>
          </a:p>
          <a:p>
            <a:pPr marL="0" indent="0">
              <a:buNone/>
            </a:pPr>
            <a:r>
              <a:rPr lang="en-US" sz="2400" dirty="0">
                <a:solidFill>
                  <a:srgbClr val="006600"/>
                </a:solidFill>
              </a:rPr>
              <a:t>Do you turn to Jesus Christ and accept him as your </a:t>
            </a:r>
            <a:r>
              <a:rPr lang="en-US" sz="2400" dirty="0" err="1">
                <a:solidFill>
                  <a:srgbClr val="006600"/>
                </a:solidFill>
              </a:rPr>
              <a:t>Saviour</a:t>
            </a:r>
            <a:r>
              <a:rPr lang="en-US" sz="2400" dirty="0">
                <a:solidFill>
                  <a:srgbClr val="006600"/>
                </a:solidFill>
              </a:rPr>
              <a:t>? </a:t>
            </a:r>
            <a:r>
              <a:rPr lang="en-US" sz="2400" b="1" i="1" dirty="0">
                <a:solidFill>
                  <a:srgbClr val="006600"/>
                </a:solidFill>
              </a:rPr>
              <a:t>I do.</a:t>
            </a:r>
          </a:p>
          <a:p>
            <a:pPr marL="0" indent="0">
              <a:buNone/>
            </a:pPr>
            <a:r>
              <a:rPr lang="en-US" sz="2400" dirty="0">
                <a:solidFill>
                  <a:srgbClr val="006600"/>
                </a:solidFill>
              </a:rPr>
              <a:t>Do you put your whole trust in his grace and love? </a:t>
            </a:r>
            <a:r>
              <a:rPr lang="en-US" sz="2400" b="1" i="1" dirty="0">
                <a:solidFill>
                  <a:srgbClr val="006600"/>
                </a:solidFill>
              </a:rPr>
              <a:t>I do.</a:t>
            </a:r>
          </a:p>
          <a:p>
            <a:pPr marL="0" indent="0">
              <a:buNone/>
            </a:pPr>
            <a:r>
              <a:rPr lang="en-US" sz="2400" dirty="0">
                <a:solidFill>
                  <a:srgbClr val="006600"/>
                </a:solidFill>
              </a:rPr>
              <a:t>Do you promise to obey him as your Lord?</a:t>
            </a:r>
            <a:r>
              <a:rPr lang="en-US" sz="2400" b="1" i="1" dirty="0">
                <a:solidFill>
                  <a:srgbClr val="006600"/>
                </a:solidFill>
              </a:rPr>
              <a:t> I do</a:t>
            </a:r>
          </a:p>
          <a:p>
            <a:pPr marL="0" indent="0">
              <a:buNone/>
            </a:pPr>
            <a:endParaRPr lang="en-CA" sz="2400" dirty="0"/>
          </a:p>
        </p:txBody>
      </p:sp>
      <p:sp>
        <p:nvSpPr>
          <p:cNvPr id="5" name="Slide Number Placeholder 4">
            <a:extLst>
              <a:ext uri="{FF2B5EF4-FFF2-40B4-BE49-F238E27FC236}">
                <a16:creationId xmlns:a16="http://schemas.microsoft.com/office/drawing/2014/main" id="{03A0BB63-BA44-7ED7-81A3-944172CB544B}"/>
              </a:ext>
            </a:extLst>
          </p:cNvPr>
          <p:cNvSpPr>
            <a:spLocks noGrp="1"/>
          </p:cNvSpPr>
          <p:nvPr>
            <p:ph type="sldNum" sz="quarter" idx="12"/>
          </p:nvPr>
        </p:nvSpPr>
        <p:spPr/>
        <p:txBody>
          <a:bodyPr/>
          <a:lstStyle/>
          <a:p>
            <a:fld id="{46E710B3-C850-48C4-9AD3-A054F597B942}" type="slidenum">
              <a:rPr lang="en-CA" altLang="en-US" smtClean="0"/>
              <a:pPr/>
              <a:t>8</a:t>
            </a:fld>
            <a:endParaRPr lang="en-CA" altLang="en-US"/>
          </a:p>
        </p:txBody>
      </p:sp>
      <p:pic>
        <p:nvPicPr>
          <p:cNvPr id="9" name="Picture 8" descr="Diagram&#10;&#10;Description automatically generated with medium confidence">
            <a:extLst>
              <a:ext uri="{FF2B5EF4-FFF2-40B4-BE49-F238E27FC236}">
                <a16:creationId xmlns:a16="http://schemas.microsoft.com/office/drawing/2014/main" id="{FD22AB24-56EF-D5F1-DECD-B22C6CB1C3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 y="171834"/>
            <a:ext cx="2060049" cy="2746732"/>
          </a:xfrm>
          <a:prstGeom prst="rect">
            <a:avLst/>
          </a:prstGeom>
        </p:spPr>
      </p:pic>
      <p:sp>
        <p:nvSpPr>
          <p:cNvPr id="10" name="Rectangle 9">
            <a:extLst>
              <a:ext uri="{FF2B5EF4-FFF2-40B4-BE49-F238E27FC236}">
                <a16:creationId xmlns:a16="http://schemas.microsoft.com/office/drawing/2014/main" id="{D97E7BA2-3186-34B3-4C80-3C32279F609E}"/>
              </a:ext>
            </a:extLst>
          </p:cNvPr>
          <p:cNvSpPr/>
          <p:nvPr/>
        </p:nvSpPr>
        <p:spPr>
          <a:xfrm rot="941518">
            <a:off x="4957759" y="2351293"/>
            <a:ext cx="4903778" cy="923330"/>
          </a:xfrm>
          <a:prstGeom prst="rect">
            <a:avLst/>
          </a:prstGeom>
          <a:noFill/>
        </p:spPr>
        <p:txBody>
          <a:bodyPr wrap="none" lIns="91440" tIns="45720" rIns="91440" bIns="45720">
            <a:spAutoFit/>
          </a:bodyPr>
          <a:lstStyle/>
          <a:p>
            <a:pPr algn="ctr"/>
            <a:r>
              <a:rPr lang="en-US" sz="5400" b="1" cap="none" spc="0" dirty="0">
                <a:ln w="22225">
                  <a:solidFill>
                    <a:srgbClr val="C00000"/>
                  </a:solidFill>
                  <a:prstDash val="solid"/>
                </a:ln>
                <a:solidFill>
                  <a:srgbClr val="FF0000">
                    <a:alpha val="50000"/>
                  </a:srgbClr>
                </a:solidFill>
                <a:effectLst/>
              </a:rPr>
              <a:t>REPENTANCE</a:t>
            </a:r>
            <a:endParaRPr lang="en-CA" sz="5400" b="1" cap="none" spc="0" dirty="0">
              <a:ln w="22225">
                <a:solidFill>
                  <a:srgbClr val="C00000"/>
                </a:solidFill>
                <a:prstDash val="solid"/>
              </a:ln>
              <a:solidFill>
                <a:srgbClr val="FF0000">
                  <a:alpha val="50000"/>
                </a:srgbClr>
              </a:solidFill>
              <a:effectLst/>
            </a:endParaRPr>
          </a:p>
        </p:txBody>
      </p:sp>
      <p:sp>
        <p:nvSpPr>
          <p:cNvPr id="11" name="Rectangle 10">
            <a:extLst>
              <a:ext uri="{FF2B5EF4-FFF2-40B4-BE49-F238E27FC236}">
                <a16:creationId xmlns:a16="http://schemas.microsoft.com/office/drawing/2014/main" id="{F68E47F4-2F69-2B6C-319B-611FD5F4A48D}"/>
              </a:ext>
            </a:extLst>
          </p:cNvPr>
          <p:cNvSpPr/>
          <p:nvPr/>
        </p:nvSpPr>
        <p:spPr>
          <a:xfrm rot="941518">
            <a:off x="6702963" y="4977521"/>
            <a:ext cx="2646879" cy="923330"/>
          </a:xfrm>
          <a:prstGeom prst="rect">
            <a:avLst/>
          </a:prstGeom>
          <a:noFill/>
        </p:spPr>
        <p:txBody>
          <a:bodyPr wrap="none" lIns="91440" tIns="45720" rIns="91440" bIns="45720">
            <a:spAutoFit/>
          </a:bodyPr>
          <a:lstStyle/>
          <a:p>
            <a:pPr algn="ctr"/>
            <a:r>
              <a:rPr lang="en-US" sz="5400" b="1" cap="none" spc="0" dirty="0">
                <a:ln w="22225">
                  <a:solidFill>
                    <a:srgbClr val="006600"/>
                  </a:solidFill>
                  <a:prstDash val="solid"/>
                </a:ln>
                <a:solidFill>
                  <a:srgbClr val="00B050">
                    <a:alpha val="50000"/>
                  </a:srgbClr>
                </a:solidFill>
                <a:effectLst/>
              </a:rPr>
              <a:t>BELIEF</a:t>
            </a:r>
            <a:endParaRPr lang="en-CA" sz="5400" b="1" cap="none" spc="0" dirty="0">
              <a:ln w="22225">
                <a:solidFill>
                  <a:srgbClr val="006600"/>
                </a:solidFill>
                <a:prstDash val="solid"/>
              </a:ln>
              <a:solidFill>
                <a:srgbClr val="00B050">
                  <a:alpha val="50000"/>
                </a:srgbClr>
              </a:solidFill>
              <a:effectLst/>
            </a:endParaRPr>
          </a:p>
        </p:txBody>
      </p:sp>
    </p:spTree>
    <p:extLst>
      <p:ext uri="{BB962C8B-B14F-4D97-AF65-F5344CB8AC3E}">
        <p14:creationId xmlns:p14="http://schemas.microsoft.com/office/powerpoint/2010/main" val="3763737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90D5-A029-D7A7-39F6-66AEBD06937A}"/>
              </a:ext>
            </a:extLst>
          </p:cNvPr>
          <p:cNvSpPr>
            <a:spLocks noGrp="1"/>
          </p:cNvSpPr>
          <p:nvPr>
            <p:ph type="title"/>
          </p:nvPr>
        </p:nvSpPr>
        <p:spPr/>
        <p:txBody>
          <a:bodyPr/>
          <a:lstStyle/>
          <a:p>
            <a:r>
              <a:rPr lang="en-CA" dirty="0"/>
              <a:t>What is a Christian?</a:t>
            </a:r>
          </a:p>
        </p:txBody>
      </p:sp>
      <p:sp>
        <p:nvSpPr>
          <p:cNvPr id="9219" name="Content Placeholder 2">
            <a:extLst>
              <a:ext uri="{FF2B5EF4-FFF2-40B4-BE49-F238E27FC236}">
                <a16:creationId xmlns:a16="http://schemas.microsoft.com/office/drawing/2014/main" id="{CAFE5302-55CB-45E7-9839-37A063AA7091}"/>
              </a:ext>
            </a:extLst>
          </p:cNvPr>
          <p:cNvSpPr>
            <a:spLocks noGrp="1"/>
          </p:cNvSpPr>
          <p:nvPr>
            <p:ph idx="1"/>
          </p:nvPr>
        </p:nvSpPr>
        <p:spPr/>
        <p:txBody>
          <a:bodyPr/>
          <a:lstStyle/>
          <a:p>
            <a:pPr eaLnBrk="1" hangingPunct="1"/>
            <a:r>
              <a:rPr lang="en-CA" altLang="en-US" sz="3600" b="1" dirty="0"/>
              <a:t>Most common word in New Testament: </a:t>
            </a:r>
            <a:r>
              <a:rPr lang="en-CA" altLang="en-US" sz="3600" b="1" dirty="0">
                <a:solidFill>
                  <a:srgbClr val="000099"/>
                </a:solidFill>
              </a:rPr>
              <a:t>“disciple”</a:t>
            </a:r>
          </a:p>
          <a:p>
            <a:pPr eaLnBrk="1" hangingPunct="1"/>
            <a:r>
              <a:rPr lang="en-CA" altLang="en-US" sz="3600" b="1" dirty="0">
                <a:cs typeface="Arial" panose="020B0604020202020204" pitchFamily="34" charset="0"/>
              </a:rPr>
              <a:t>What is a disciple?</a:t>
            </a:r>
          </a:p>
          <a:p>
            <a:pPr lvl="1" eaLnBrk="1" hangingPunct="1"/>
            <a:r>
              <a:rPr lang="en-CA" altLang="en-US" sz="3200" b="1" dirty="0">
                <a:cs typeface="Arial" panose="020B0604020202020204" pitchFamily="34" charset="0"/>
              </a:rPr>
              <a:t>A follower, a learner, a student</a:t>
            </a:r>
          </a:p>
          <a:p>
            <a:pPr lvl="1" eaLnBrk="1" hangingPunct="1"/>
            <a:r>
              <a:rPr lang="en-CA" altLang="en-US" sz="3200" b="1" dirty="0">
                <a:cs typeface="Arial" panose="020B0604020202020204" pitchFamily="34" charset="0"/>
              </a:rPr>
              <a:t>An </a:t>
            </a:r>
            <a:r>
              <a:rPr lang="en-CA" altLang="en-US" sz="3200" b="1" dirty="0">
                <a:solidFill>
                  <a:srgbClr val="990000"/>
                </a:solidFill>
                <a:cs typeface="Arial" panose="020B0604020202020204" pitchFamily="34" charset="0"/>
              </a:rPr>
              <a:t>apprentice</a:t>
            </a:r>
            <a:endParaRPr lang="en-US" altLang="en-US" sz="3200" b="1" dirty="0">
              <a:solidFill>
                <a:srgbClr val="990000"/>
              </a:solidFill>
              <a:cs typeface="Arial" panose="020B0604020202020204" pitchFamily="34" charset="0"/>
            </a:endParaRPr>
          </a:p>
        </p:txBody>
      </p:sp>
      <p:sp>
        <p:nvSpPr>
          <p:cNvPr id="5" name="Slide Number Placeholder 4">
            <a:extLst>
              <a:ext uri="{FF2B5EF4-FFF2-40B4-BE49-F238E27FC236}">
                <a16:creationId xmlns:a16="http://schemas.microsoft.com/office/drawing/2014/main" id="{AC27553F-551D-F5C7-7239-2A314BCF153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15FBBA0-2C27-4BAB-A070-2FB3448068DF}" type="slidenum">
              <a:rPr lang="en-CA" altLang="en-US">
                <a:solidFill>
                  <a:srgbClr val="898989"/>
                </a:solidFill>
                <a:latin typeface="Calibri" panose="020F0502020204030204" pitchFamily="34" charset="0"/>
              </a:rPr>
              <a:pPr eaLnBrk="1" hangingPunct="1"/>
              <a:t>9</a:t>
            </a:fld>
            <a:endParaRPr lang="en-CA" altLang="en-US">
              <a:solidFill>
                <a:srgbClr val="898989"/>
              </a:solidFill>
              <a:latin typeface="Calibri" panose="020F0502020204030204" pitchFamily="34" charset="0"/>
            </a:endParaRPr>
          </a:p>
        </p:txBody>
      </p:sp>
      <p:pic>
        <p:nvPicPr>
          <p:cNvPr id="11269" name="Picture 9" descr="MC900200407.WMF">
            <a:extLst>
              <a:ext uri="{FF2B5EF4-FFF2-40B4-BE49-F238E27FC236}">
                <a16:creationId xmlns:a16="http://schemas.microsoft.com/office/drawing/2014/main" id="{2A87D2D7-AC48-8C14-EC56-D7C86916E7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3352" y="4298950"/>
            <a:ext cx="2230437"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4" descr="man cross.WMF">
            <a:extLst>
              <a:ext uri="{FF2B5EF4-FFF2-40B4-BE49-F238E27FC236}">
                <a16:creationId xmlns:a16="http://schemas.microsoft.com/office/drawing/2014/main" id="{DFA1FF6F-5784-0646-8170-55382062F72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56898" y="2348880"/>
            <a:ext cx="2571750" cy="251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C656-B689-A252-5344-9D550BBC3C59}"/>
              </a:ext>
            </a:extLst>
          </p:cNvPr>
          <p:cNvSpPr>
            <a:spLocks noGrp="1"/>
          </p:cNvSpPr>
          <p:nvPr>
            <p:ph type="title"/>
          </p:nvPr>
        </p:nvSpPr>
        <p:spPr>
          <a:xfrm>
            <a:off x="609600" y="260648"/>
            <a:ext cx="6638528" cy="1143000"/>
          </a:xfrm>
        </p:spPr>
        <p:txBody>
          <a:bodyPr/>
          <a:lstStyle/>
          <a:p>
            <a:pPr algn="l"/>
            <a:r>
              <a:rPr lang="en-CA" altLang="en-US" sz="4400" b="1" u="sng" dirty="0"/>
              <a:t>Jesus Trains His Apprentices</a:t>
            </a:r>
            <a:endParaRPr lang="en-CA" dirty="0"/>
          </a:p>
        </p:txBody>
      </p:sp>
      <p:sp>
        <p:nvSpPr>
          <p:cNvPr id="13315" name="Content Placeholder 2">
            <a:extLst>
              <a:ext uri="{FF2B5EF4-FFF2-40B4-BE49-F238E27FC236}">
                <a16:creationId xmlns:a16="http://schemas.microsoft.com/office/drawing/2014/main" id="{431B41A5-B669-EF4F-47DA-31CE99F6275E}"/>
              </a:ext>
            </a:extLst>
          </p:cNvPr>
          <p:cNvSpPr>
            <a:spLocks noGrp="1"/>
          </p:cNvSpPr>
          <p:nvPr>
            <p:ph idx="1"/>
          </p:nvPr>
        </p:nvSpPr>
        <p:spPr>
          <a:xfrm>
            <a:off x="609600" y="1412776"/>
            <a:ext cx="10972800" cy="4857404"/>
          </a:xfrm>
        </p:spPr>
        <p:txBody>
          <a:bodyPr/>
          <a:lstStyle/>
          <a:p>
            <a:pPr eaLnBrk="1" hangingPunct="1">
              <a:buFont typeface="Arial" panose="020B0604020202020204" pitchFamily="34" charset="0"/>
              <a:buNone/>
            </a:pPr>
            <a:r>
              <a:rPr lang="en-US" altLang="en-US" sz="2400" b="1" dirty="0"/>
              <a:t>When the crowds found out and followed him, he welcomed them and spoke to them about the kingdom of God, and healed those who needed healing. Late in the afternoon the Twelve came to him and said, “Send the crowd away so they can go to the surrounding villages and countryside and find food and lodging, because we are in a remote place here.” He replied, “You give them something to eat.” They answered, “We have only five loaves of bread and two fish—unless we go and buy food for all this crowd.”  (About five thousand men were there.)  But he said to his disciples, “Have them sit down in groups of about fifty each.”  The disciples did so, and everyone sat down. Taking the five loaves and the two fish and looking up to heaven, he gave thanks and broke them. Then he gave them to the disciples to distribute to the people. They all ate and were satisfied, and the disciples picked up twelve basketfuls of broken pieces that were left over.</a:t>
            </a:r>
            <a:r>
              <a:rPr lang="en-CA" altLang="en-US" sz="2400" b="1" dirty="0"/>
              <a:t>	</a:t>
            </a:r>
            <a:endParaRPr lang="en-CA" altLang="en-US" sz="2400" dirty="0"/>
          </a:p>
          <a:p>
            <a:pPr algn="r" eaLnBrk="1" hangingPunct="1">
              <a:buFont typeface="Arial" panose="020B0604020202020204" pitchFamily="34" charset="0"/>
              <a:buNone/>
            </a:pPr>
            <a:r>
              <a:rPr lang="en-CA" altLang="en-US" sz="2400" b="1" dirty="0"/>
              <a:t>	</a:t>
            </a:r>
            <a:r>
              <a:rPr lang="en-CA" altLang="en-US" sz="2400" b="1" dirty="0">
                <a:solidFill>
                  <a:srgbClr val="800000"/>
                </a:solidFill>
              </a:rPr>
              <a:t>Luke 9:11-17</a:t>
            </a:r>
            <a:endParaRPr lang="en-CA" altLang="en-US" sz="2400" b="1" dirty="0"/>
          </a:p>
        </p:txBody>
      </p:sp>
      <p:sp>
        <p:nvSpPr>
          <p:cNvPr id="4" name="Slide Number Placeholder 3">
            <a:extLst>
              <a:ext uri="{FF2B5EF4-FFF2-40B4-BE49-F238E27FC236}">
                <a16:creationId xmlns:a16="http://schemas.microsoft.com/office/drawing/2014/main" id="{6DA411AC-553E-8D9D-1BA7-820932CA12F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5658305-3A34-4A49-B5D5-366456691807}" type="slidenum">
              <a:rPr lang="en-CA" altLang="en-US">
                <a:solidFill>
                  <a:srgbClr val="898989"/>
                </a:solidFill>
                <a:latin typeface="Calibri" panose="020F0502020204030204" pitchFamily="34" charset="0"/>
              </a:rPr>
              <a:pPr eaLnBrk="1" hangingPunct="1"/>
              <a:t>10</a:t>
            </a:fld>
            <a:endParaRPr lang="en-CA" altLang="en-US">
              <a:solidFill>
                <a:srgbClr val="898989"/>
              </a:solidFill>
              <a:latin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97819D-CBD9-E481-4581-3BAF0EDD3BB0}"/>
              </a:ext>
            </a:extLst>
          </p:cNvPr>
          <p:cNvSpPr>
            <a:spLocks noGrp="1"/>
          </p:cNvSpPr>
          <p:nvPr>
            <p:ph type="title"/>
          </p:nvPr>
        </p:nvSpPr>
        <p:spPr>
          <a:xfrm>
            <a:off x="609600" y="260648"/>
            <a:ext cx="3556000" cy="1143000"/>
          </a:xfrm>
          <a:ln>
            <a:solidFill>
              <a:prstClr val="black"/>
            </a:solidFill>
          </a:ln>
        </p:spPr>
        <p:txBody>
          <a:bodyPr/>
          <a:lstStyle/>
          <a:p>
            <a:pPr algn="l"/>
            <a:r>
              <a:rPr lang="en-CA" dirty="0"/>
              <a:t>For Discussion </a:t>
            </a:r>
          </a:p>
        </p:txBody>
      </p:sp>
      <p:sp>
        <p:nvSpPr>
          <p:cNvPr id="6" name="Content Placeholder 5">
            <a:extLst>
              <a:ext uri="{FF2B5EF4-FFF2-40B4-BE49-F238E27FC236}">
                <a16:creationId xmlns:a16="http://schemas.microsoft.com/office/drawing/2014/main" id="{3D0392F0-F655-B6E3-4ED4-FBFE623A80F7}"/>
              </a:ext>
            </a:extLst>
          </p:cNvPr>
          <p:cNvSpPr>
            <a:spLocks noGrp="1"/>
          </p:cNvSpPr>
          <p:nvPr>
            <p:ph idx="1"/>
          </p:nvPr>
        </p:nvSpPr>
        <p:spPr/>
        <p:txBody>
          <a:bodyPr/>
          <a:lstStyle/>
          <a:p>
            <a:r>
              <a:rPr lang="en-US" dirty="0"/>
              <a:t>Make a list of the things that Jesus does in the passage we read. </a:t>
            </a:r>
          </a:p>
          <a:p>
            <a:r>
              <a:rPr lang="en-US" dirty="0"/>
              <a:t>List the things the disciples do. </a:t>
            </a:r>
          </a:p>
          <a:p>
            <a:r>
              <a:rPr lang="en-US" dirty="0"/>
              <a:t>What do you think Jesus wanted to teach them through this experience? </a:t>
            </a:r>
          </a:p>
          <a:p>
            <a:r>
              <a:rPr lang="en-US" dirty="0"/>
              <a:t>What do you think they learned through this experience?</a:t>
            </a:r>
          </a:p>
          <a:p>
            <a:r>
              <a:rPr lang="en-US" dirty="0"/>
              <a:t>How have you been helped to be a disciple of Jesus?</a:t>
            </a:r>
          </a:p>
          <a:p>
            <a:endParaRPr lang="en-US" dirty="0"/>
          </a:p>
          <a:p>
            <a:endParaRPr lang="en-CA" dirty="0"/>
          </a:p>
        </p:txBody>
      </p:sp>
      <p:sp>
        <p:nvSpPr>
          <p:cNvPr id="3" name="Slide Number Placeholder 2">
            <a:extLst>
              <a:ext uri="{FF2B5EF4-FFF2-40B4-BE49-F238E27FC236}">
                <a16:creationId xmlns:a16="http://schemas.microsoft.com/office/drawing/2014/main" id="{B7641EE9-C88C-6C44-225F-2B06BE8B9577}"/>
              </a:ext>
            </a:extLst>
          </p:cNvPr>
          <p:cNvSpPr>
            <a:spLocks noGrp="1"/>
          </p:cNvSpPr>
          <p:nvPr>
            <p:ph type="sldNum" sz="quarter" idx="12"/>
          </p:nvPr>
        </p:nvSpPr>
        <p:spPr/>
        <p:txBody>
          <a:bodyPr/>
          <a:lstStyle/>
          <a:p>
            <a:fld id="{66AF6471-183C-40AD-B6CD-04553D94F2B8}" type="slidenum">
              <a:rPr lang="en-CA" altLang="en-US" smtClean="0"/>
              <a:pPr/>
              <a:t>11</a:t>
            </a:fld>
            <a:endParaRPr lang="en-CA" altLang="en-US"/>
          </a:p>
        </p:txBody>
      </p:sp>
    </p:spTree>
    <p:extLst>
      <p:ext uri="{BB962C8B-B14F-4D97-AF65-F5344CB8AC3E}">
        <p14:creationId xmlns:p14="http://schemas.microsoft.com/office/powerpoint/2010/main" val="461645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3D8CF-263A-8ACA-BF55-12DC97A58503}"/>
              </a:ext>
            </a:extLst>
          </p:cNvPr>
          <p:cNvSpPr>
            <a:spLocks noGrp="1"/>
          </p:cNvSpPr>
          <p:nvPr>
            <p:ph type="title"/>
          </p:nvPr>
        </p:nvSpPr>
        <p:spPr>
          <a:xfrm>
            <a:off x="609600" y="260648"/>
            <a:ext cx="10972800" cy="1143000"/>
          </a:xfrm>
        </p:spPr>
        <p:txBody>
          <a:bodyPr/>
          <a:lstStyle/>
          <a:p>
            <a:r>
              <a:rPr lang="en-CA" dirty="0"/>
              <a:t>Five things that enable us to grow as disciples</a:t>
            </a:r>
          </a:p>
        </p:txBody>
      </p:sp>
      <p:sp>
        <p:nvSpPr>
          <p:cNvPr id="3" name="Content Placeholder 2">
            <a:extLst>
              <a:ext uri="{FF2B5EF4-FFF2-40B4-BE49-F238E27FC236}">
                <a16:creationId xmlns:a16="http://schemas.microsoft.com/office/drawing/2014/main" id="{E13CC989-E75D-04E4-393C-A4E341ACC064}"/>
              </a:ext>
            </a:extLst>
          </p:cNvPr>
          <p:cNvSpPr>
            <a:spLocks noGrp="1"/>
          </p:cNvSpPr>
          <p:nvPr>
            <p:ph idx="1"/>
          </p:nvPr>
        </p:nvSpPr>
        <p:spPr/>
        <p:txBody>
          <a:bodyPr/>
          <a:lstStyle/>
          <a:p>
            <a:r>
              <a:rPr lang="en-CA" dirty="0"/>
              <a:t>Community</a:t>
            </a:r>
          </a:p>
          <a:p>
            <a:r>
              <a:rPr lang="en-CA" dirty="0"/>
              <a:t>Worship &amp; Prayer</a:t>
            </a:r>
          </a:p>
          <a:p>
            <a:r>
              <a:rPr lang="en-CA" dirty="0"/>
              <a:t>Scripture</a:t>
            </a:r>
          </a:p>
          <a:p>
            <a:r>
              <a:rPr lang="en-CA" dirty="0"/>
              <a:t>Responsive Choices</a:t>
            </a:r>
          </a:p>
          <a:p>
            <a:r>
              <a:rPr lang="en-CA" dirty="0"/>
              <a:t>The Holy Spirit</a:t>
            </a:r>
          </a:p>
        </p:txBody>
      </p:sp>
      <p:sp>
        <p:nvSpPr>
          <p:cNvPr id="5" name="Slide Number Placeholder 4">
            <a:extLst>
              <a:ext uri="{FF2B5EF4-FFF2-40B4-BE49-F238E27FC236}">
                <a16:creationId xmlns:a16="http://schemas.microsoft.com/office/drawing/2014/main" id="{DCE5EB64-E8CC-AF7F-9237-8B66096D26E0}"/>
              </a:ext>
            </a:extLst>
          </p:cNvPr>
          <p:cNvSpPr>
            <a:spLocks noGrp="1"/>
          </p:cNvSpPr>
          <p:nvPr>
            <p:ph type="sldNum" sz="quarter" idx="12"/>
          </p:nvPr>
        </p:nvSpPr>
        <p:spPr/>
        <p:txBody>
          <a:bodyPr/>
          <a:lstStyle/>
          <a:p>
            <a:fld id="{FE86B600-7E71-4023-8411-B091089D5911}" type="slidenum">
              <a:rPr lang="en-CA" altLang="en-US" smtClean="0"/>
              <a:pPr/>
              <a:t>12</a:t>
            </a:fld>
            <a:endParaRPr lang="en-CA" altLang="en-US"/>
          </a:p>
        </p:txBody>
      </p:sp>
    </p:spTree>
    <p:extLst>
      <p:ext uri="{BB962C8B-B14F-4D97-AF65-F5344CB8AC3E}">
        <p14:creationId xmlns:p14="http://schemas.microsoft.com/office/powerpoint/2010/main" val="3660467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3C41797-B44D-7F4B-5CC3-649651BCDB9F}"/>
              </a:ext>
            </a:extLst>
          </p:cNvPr>
          <p:cNvSpPr>
            <a:spLocks noGrp="1"/>
          </p:cNvSpPr>
          <p:nvPr>
            <p:ph type="title"/>
          </p:nvPr>
        </p:nvSpPr>
        <p:spPr/>
        <p:txBody>
          <a:bodyPr/>
          <a:lstStyle/>
          <a:p>
            <a:pPr eaLnBrk="1" hangingPunct="1"/>
            <a:r>
              <a:rPr lang="en-CA" altLang="en-US" b="1"/>
              <a:t>1. Community</a:t>
            </a:r>
          </a:p>
        </p:txBody>
      </p:sp>
      <p:sp>
        <p:nvSpPr>
          <p:cNvPr id="5" name="Slide Number Placeholder 4">
            <a:extLst>
              <a:ext uri="{FF2B5EF4-FFF2-40B4-BE49-F238E27FC236}">
                <a16:creationId xmlns:a16="http://schemas.microsoft.com/office/drawing/2014/main" id="{22F172FF-C2F8-08AB-521D-F88B2F6F0B0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B537B7-2825-4092-8183-1A72933DE97C}" type="slidenum">
              <a:rPr lang="en-CA" altLang="en-US">
                <a:solidFill>
                  <a:srgbClr val="898989"/>
                </a:solidFill>
                <a:latin typeface="Calibri" panose="020F0502020204030204" pitchFamily="34" charset="0"/>
              </a:rPr>
              <a:pPr eaLnBrk="1" hangingPunct="1"/>
              <a:t>13</a:t>
            </a:fld>
            <a:endParaRPr lang="en-CA" altLang="en-US">
              <a:solidFill>
                <a:srgbClr val="898989"/>
              </a:solidFill>
              <a:latin typeface="Calibri" panose="020F0502020204030204" pitchFamily="34" charset="0"/>
            </a:endParaRPr>
          </a:p>
        </p:txBody>
      </p:sp>
      <p:pic>
        <p:nvPicPr>
          <p:cNvPr id="3" name="Picture 2">
            <a:extLst>
              <a:ext uri="{FF2B5EF4-FFF2-40B4-BE49-F238E27FC236}">
                <a16:creationId xmlns:a16="http://schemas.microsoft.com/office/drawing/2014/main" id="{7FE68F35-CFAB-6C38-D7D8-1A16421D8772}"/>
              </a:ext>
            </a:extLst>
          </p:cNvPr>
          <p:cNvPicPr>
            <a:picLocks noChangeAspect="1"/>
          </p:cNvPicPr>
          <p:nvPr/>
        </p:nvPicPr>
        <p:blipFill>
          <a:blip r:embed="rId3"/>
          <a:stretch>
            <a:fillRect/>
          </a:stretch>
        </p:blipFill>
        <p:spPr>
          <a:xfrm>
            <a:off x="3661917" y="1507128"/>
            <a:ext cx="4868165" cy="484922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C9E0E17-D4BE-5C2D-9FA1-43F83112DA0E}"/>
              </a:ext>
            </a:extLst>
          </p:cNvPr>
          <p:cNvSpPr>
            <a:spLocks noGrp="1"/>
          </p:cNvSpPr>
          <p:nvPr>
            <p:ph type="title"/>
          </p:nvPr>
        </p:nvSpPr>
        <p:spPr/>
        <p:txBody>
          <a:bodyPr/>
          <a:lstStyle/>
          <a:p>
            <a:pPr eaLnBrk="1" hangingPunct="1"/>
            <a:r>
              <a:rPr lang="en-CA" altLang="en-US" b="1"/>
              <a:t>2. Worship and prayer</a:t>
            </a:r>
          </a:p>
        </p:txBody>
      </p:sp>
      <p:pic>
        <p:nvPicPr>
          <p:cNvPr id="16389" name="Content Placeholder 16" descr="Kids%20Amazing%20Grace%201ThreeHarbours.jpg">
            <a:extLst>
              <a:ext uri="{FF2B5EF4-FFF2-40B4-BE49-F238E27FC236}">
                <a16:creationId xmlns:a16="http://schemas.microsoft.com/office/drawing/2014/main" id="{CF5525C3-A161-1A06-E3C3-47365457E07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39953" y="1751882"/>
            <a:ext cx="3584340" cy="2025352"/>
          </a:xfrm>
        </p:spPr>
      </p:pic>
      <p:sp>
        <p:nvSpPr>
          <p:cNvPr id="5" name="Slide Number Placeholder 4">
            <a:extLst>
              <a:ext uri="{FF2B5EF4-FFF2-40B4-BE49-F238E27FC236}">
                <a16:creationId xmlns:a16="http://schemas.microsoft.com/office/drawing/2014/main" id="{E784860B-2B46-FC52-E9FB-19DC2816295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9D1C8C-BB12-44A2-AE72-D8BA1DF53FAD}" type="slidenum">
              <a:rPr lang="en-CA" altLang="en-US">
                <a:solidFill>
                  <a:srgbClr val="898989"/>
                </a:solidFill>
                <a:latin typeface="Calibri" panose="020F0502020204030204" pitchFamily="34" charset="0"/>
              </a:rPr>
              <a:pPr eaLnBrk="1" hangingPunct="1"/>
              <a:t>14</a:t>
            </a:fld>
            <a:endParaRPr lang="en-CA" altLang="en-US">
              <a:solidFill>
                <a:srgbClr val="898989"/>
              </a:solidFill>
              <a:latin typeface="Calibri" panose="020F0502020204030204" pitchFamily="34" charset="0"/>
            </a:endParaRPr>
          </a:p>
        </p:txBody>
      </p:sp>
      <p:pic>
        <p:nvPicPr>
          <p:cNvPr id="16390" name="Picture 18" descr="2008_07280058cp2PetiteRiviereNewDublin.jpg">
            <a:extLst>
              <a:ext uri="{FF2B5EF4-FFF2-40B4-BE49-F238E27FC236}">
                <a16:creationId xmlns:a16="http://schemas.microsoft.com/office/drawing/2014/main" id="{E9BB3D37-707D-FB4D-9B5E-6BA8D516B1F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6875" y="4140201"/>
            <a:ext cx="885825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9" descr="MP900227506.JPG">
            <a:extLst>
              <a:ext uri="{FF2B5EF4-FFF2-40B4-BE49-F238E27FC236}">
                <a16:creationId xmlns:a16="http://schemas.microsoft.com/office/drawing/2014/main" id="{F843053E-6D50-052D-46B3-07FED0A42C6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82125" y="448290"/>
            <a:ext cx="1886000" cy="279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Graphical user interface, application&#10;&#10;Description automatically generated">
            <a:extLst>
              <a:ext uri="{FF2B5EF4-FFF2-40B4-BE49-F238E27FC236}">
                <a16:creationId xmlns:a16="http://schemas.microsoft.com/office/drawing/2014/main" id="{BC24D262-0DC6-BBFA-6514-6759CC95C4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9456" y="1633536"/>
            <a:ext cx="3568390" cy="2286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7410" name="Title 6">
            <a:extLst>
              <a:ext uri="{FF2B5EF4-FFF2-40B4-BE49-F238E27FC236}">
                <a16:creationId xmlns:a16="http://schemas.microsoft.com/office/drawing/2014/main" id="{A9026797-701C-0D3D-0634-79E2145EBB05}"/>
              </a:ext>
            </a:extLst>
          </p:cNvPr>
          <p:cNvSpPr>
            <a:spLocks noGrp="1"/>
          </p:cNvSpPr>
          <p:nvPr>
            <p:ph type="title"/>
          </p:nvPr>
        </p:nvSpPr>
        <p:spPr/>
        <p:txBody>
          <a:bodyPr/>
          <a:lstStyle/>
          <a:p>
            <a:r>
              <a:rPr lang="en-CA" altLang="en-US" dirty="0"/>
              <a:t>Prayer can be . . .</a:t>
            </a:r>
          </a:p>
        </p:txBody>
      </p:sp>
      <p:sp>
        <p:nvSpPr>
          <p:cNvPr id="5" name="Slide Number Placeholder 4">
            <a:extLst>
              <a:ext uri="{FF2B5EF4-FFF2-40B4-BE49-F238E27FC236}">
                <a16:creationId xmlns:a16="http://schemas.microsoft.com/office/drawing/2014/main" id="{0F5D0998-6832-D689-24FA-46375F747BA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B41A59-5AE0-4C81-928C-71ADF1A42BCA}" type="slidenum">
              <a:rPr lang="en-CA" altLang="en-US">
                <a:solidFill>
                  <a:srgbClr val="898989"/>
                </a:solidFill>
                <a:latin typeface="Calibri" panose="020F0502020204030204" pitchFamily="34" charset="0"/>
              </a:rPr>
              <a:pPr eaLnBrk="1" hangingPunct="1"/>
              <a:t>15</a:t>
            </a:fld>
            <a:endParaRPr lang="en-CA" altLang="en-US">
              <a:solidFill>
                <a:srgbClr val="898989"/>
              </a:solidFill>
              <a:latin typeface="Calibri" panose="020F0502020204030204" pitchFamily="34" charset="0"/>
            </a:endParaRPr>
          </a:p>
        </p:txBody>
      </p:sp>
      <p:sp>
        <p:nvSpPr>
          <p:cNvPr id="8" name="Content Placeholder 7">
            <a:extLst>
              <a:ext uri="{FF2B5EF4-FFF2-40B4-BE49-F238E27FC236}">
                <a16:creationId xmlns:a16="http://schemas.microsoft.com/office/drawing/2014/main" id="{DFF1E8A6-8C79-2D1E-C4FB-1132A3E0516E}"/>
              </a:ext>
            </a:extLst>
          </p:cNvPr>
          <p:cNvSpPr>
            <a:spLocks noGrp="1"/>
          </p:cNvSpPr>
          <p:nvPr>
            <p:ph idx="1"/>
          </p:nvPr>
        </p:nvSpPr>
        <p:spPr>
          <a:xfrm>
            <a:off x="609600" y="1619251"/>
            <a:ext cx="5572125" cy="5102225"/>
          </a:xfrm>
        </p:spPr>
        <p:txBody>
          <a:bodyPr/>
          <a:lstStyle/>
          <a:p>
            <a:pPr>
              <a:buFont typeface="Arial" charset="0"/>
              <a:buChar char="•"/>
              <a:defRPr/>
            </a:pPr>
            <a:r>
              <a:rPr lang="en-CA" b="1" dirty="0">
                <a:solidFill>
                  <a:srgbClr val="000066"/>
                </a:solidFill>
              </a:rPr>
              <a:t>alone or with others</a:t>
            </a:r>
          </a:p>
          <a:p>
            <a:pPr>
              <a:buFont typeface="Arial" charset="0"/>
              <a:buChar char="•"/>
              <a:defRPr/>
            </a:pPr>
            <a:r>
              <a:rPr lang="en-CA" b="1" dirty="0">
                <a:solidFill>
                  <a:srgbClr val="000066"/>
                </a:solidFill>
              </a:rPr>
              <a:t>at set times or spontaneous</a:t>
            </a:r>
          </a:p>
          <a:p>
            <a:pPr>
              <a:buFont typeface="Arial" charset="0"/>
              <a:buChar char="•"/>
              <a:defRPr/>
            </a:pPr>
            <a:r>
              <a:rPr lang="en-CA" b="1" dirty="0">
                <a:solidFill>
                  <a:srgbClr val="000066"/>
                </a:solidFill>
              </a:rPr>
              <a:t>using printed prayers or made-up prayers</a:t>
            </a:r>
          </a:p>
          <a:p>
            <a:pPr>
              <a:buFont typeface="Arial" charset="0"/>
              <a:buNone/>
              <a:defRPr/>
            </a:pPr>
            <a:endParaRPr lang="en-CA" b="1" dirty="0">
              <a:solidFill>
                <a:srgbClr val="000066"/>
              </a:solidFill>
            </a:endParaRPr>
          </a:p>
          <a:p>
            <a:pPr marL="0" indent="0">
              <a:buNone/>
              <a:defRPr/>
            </a:pPr>
            <a:r>
              <a:rPr lang="en-CA" sz="3600" b="1" i="1" u="sng" dirty="0">
                <a:solidFill>
                  <a:srgbClr val="003300"/>
                </a:solidFill>
              </a:rPr>
              <a:t>How</a:t>
            </a:r>
            <a:r>
              <a:rPr lang="en-CA" sz="3600" b="1" u="sng" dirty="0">
                <a:solidFill>
                  <a:srgbClr val="003300"/>
                </a:solidFill>
              </a:rPr>
              <a:t> </a:t>
            </a:r>
            <a:r>
              <a:rPr lang="en-CA" sz="3600" b="1" dirty="0">
                <a:solidFill>
                  <a:srgbClr val="003300"/>
                </a:solidFill>
              </a:rPr>
              <a:t>we do it is secondary:</a:t>
            </a:r>
          </a:p>
          <a:p>
            <a:pPr marL="0" indent="0">
              <a:buNone/>
              <a:defRPr/>
            </a:pPr>
            <a:r>
              <a:rPr lang="en-CA" sz="3600" b="1" dirty="0">
                <a:solidFill>
                  <a:srgbClr val="003300"/>
                </a:solidFill>
              </a:rPr>
              <a:t>   </a:t>
            </a:r>
            <a:r>
              <a:rPr lang="en-CA" sz="3600" b="1" i="1" u="sng" dirty="0">
                <a:solidFill>
                  <a:srgbClr val="003300"/>
                </a:solidFill>
              </a:rPr>
              <a:t>that</a:t>
            </a:r>
            <a:r>
              <a:rPr lang="en-CA" sz="3600" b="1" u="sng" dirty="0">
                <a:solidFill>
                  <a:srgbClr val="003300"/>
                </a:solidFill>
              </a:rPr>
              <a:t> </a:t>
            </a:r>
            <a:r>
              <a:rPr lang="en-CA" sz="3600" b="1" dirty="0">
                <a:solidFill>
                  <a:srgbClr val="003300"/>
                </a:solidFill>
              </a:rPr>
              <a:t>we do it is crucial!</a:t>
            </a:r>
          </a:p>
          <a:p>
            <a:pPr>
              <a:buFont typeface="Arial" charset="0"/>
              <a:buChar char="•"/>
              <a:defRPr/>
            </a:pPr>
            <a:endParaRPr lang="en-C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FD47F6CA-0E80-F88E-C061-8A6F2744AB56}"/>
              </a:ext>
            </a:extLst>
          </p:cNvPr>
          <p:cNvSpPr>
            <a:spLocks noGrp="1"/>
          </p:cNvSpPr>
          <p:nvPr>
            <p:ph type="title"/>
          </p:nvPr>
        </p:nvSpPr>
        <p:spPr>
          <a:xfrm>
            <a:off x="609600" y="260648"/>
            <a:ext cx="8438728" cy="1143000"/>
          </a:xfrm>
        </p:spPr>
        <p:txBody>
          <a:bodyPr/>
          <a:lstStyle/>
          <a:p>
            <a:r>
              <a:rPr lang="en-US" dirty="0"/>
              <a:t>How prayer helps our discipleship:</a:t>
            </a:r>
            <a:endParaRPr lang="en-CA" dirty="0"/>
          </a:p>
        </p:txBody>
      </p:sp>
      <p:sp>
        <p:nvSpPr>
          <p:cNvPr id="16" name="Content Placeholder 15">
            <a:extLst>
              <a:ext uri="{FF2B5EF4-FFF2-40B4-BE49-F238E27FC236}">
                <a16:creationId xmlns:a16="http://schemas.microsoft.com/office/drawing/2014/main" id="{E989C25D-C658-DA88-BCDB-FBFDB91E4CBC}"/>
              </a:ext>
            </a:extLst>
          </p:cNvPr>
          <p:cNvSpPr>
            <a:spLocks noGrp="1"/>
          </p:cNvSpPr>
          <p:nvPr>
            <p:ph idx="1"/>
          </p:nvPr>
        </p:nvSpPr>
        <p:spPr/>
        <p:txBody>
          <a:bodyPr/>
          <a:lstStyle/>
          <a:p>
            <a:r>
              <a:rPr lang="en-US" dirty="0"/>
              <a:t>All relationships are strengthened by free and open conversation</a:t>
            </a:r>
          </a:p>
          <a:p>
            <a:r>
              <a:rPr lang="en-US" dirty="0"/>
              <a:t>Prayer invites our Teacher to act in the situations of our lives</a:t>
            </a:r>
          </a:p>
          <a:p>
            <a:r>
              <a:rPr lang="en-US" dirty="0"/>
              <a:t>Prayer is a way of listening to our Teacher </a:t>
            </a:r>
          </a:p>
          <a:p>
            <a:endParaRPr lang="en-US" dirty="0"/>
          </a:p>
          <a:p>
            <a:endParaRPr lang="en-US" dirty="0"/>
          </a:p>
          <a:p>
            <a:endParaRPr lang="en-CA" dirty="0"/>
          </a:p>
        </p:txBody>
      </p:sp>
      <p:pic>
        <p:nvPicPr>
          <p:cNvPr id="18" name="Picture 17" descr="A person holding a guitar&#10;&#10;Description automatically generated with low confidence">
            <a:extLst>
              <a:ext uri="{FF2B5EF4-FFF2-40B4-BE49-F238E27FC236}">
                <a16:creationId xmlns:a16="http://schemas.microsoft.com/office/drawing/2014/main" id="{6FD1C19F-62AA-A16F-337F-06D616D13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4" y="4352248"/>
            <a:ext cx="4211960" cy="236922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D8C8-D0B5-ED4E-8F4B-DF2543BA46C8}"/>
              </a:ext>
            </a:extLst>
          </p:cNvPr>
          <p:cNvSpPr>
            <a:spLocks noGrp="1"/>
          </p:cNvSpPr>
          <p:nvPr>
            <p:ph type="title"/>
          </p:nvPr>
        </p:nvSpPr>
        <p:spPr/>
        <p:txBody>
          <a:bodyPr/>
          <a:lstStyle/>
          <a:p>
            <a:r>
              <a:rPr lang="en-CA" dirty="0"/>
              <a:t>Eucharist and mission</a:t>
            </a:r>
          </a:p>
        </p:txBody>
      </p:sp>
      <p:sp>
        <p:nvSpPr>
          <p:cNvPr id="3" name="Content Placeholder 2">
            <a:extLst>
              <a:ext uri="{FF2B5EF4-FFF2-40B4-BE49-F238E27FC236}">
                <a16:creationId xmlns:a16="http://schemas.microsoft.com/office/drawing/2014/main" id="{86F6D2E5-DAE0-2AC9-50CF-6A820C646611}"/>
              </a:ext>
            </a:extLst>
          </p:cNvPr>
          <p:cNvSpPr>
            <a:spLocks noGrp="1"/>
          </p:cNvSpPr>
          <p:nvPr>
            <p:ph idx="1"/>
          </p:nvPr>
        </p:nvSpPr>
        <p:spPr>
          <a:xfrm>
            <a:off x="609600" y="1830388"/>
            <a:ext cx="11367728" cy="4525963"/>
          </a:xfrm>
        </p:spPr>
        <p:txBody>
          <a:bodyPr/>
          <a:lstStyle/>
          <a:p>
            <a:pPr>
              <a:buNone/>
            </a:pPr>
            <a:r>
              <a:rPr lang="en-US" altLang="en-US" dirty="0"/>
              <a:t>... It is indeed right that we should praise you, gracious God, for you created all things</a:t>
            </a:r>
            <a:r>
              <a:rPr lang="en-US" altLang="en-US" i="1" dirty="0"/>
              <a:t> (Act 1) </a:t>
            </a:r>
            <a:r>
              <a:rPr lang="en-US" altLang="en-US" dirty="0"/>
              <a:t>...</a:t>
            </a:r>
          </a:p>
          <a:p>
            <a:pPr>
              <a:buNone/>
            </a:pPr>
            <a:r>
              <a:rPr lang="en-US" altLang="en-US" dirty="0"/>
              <a:t>When we turned away from you in sin </a:t>
            </a:r>
            <a:r>
              <a:rPr lang="en-US" altLang="en-US" i="1" dirty="0"/>
              <a:t>(Act 2), </a:t>
            </a:r>
            <a:r>
              <a:rPr lang="en-US" altLang="en-US" dirty="0"/>
              <a:t>you did not cease to care for us but opened a path of salvation for all people.</a:t>
            </a:r>
          </a:p>
          <a:p>
            <a:pPr>
              <a:buNone/>
            </a:pPr>
            <a:r>
              <a:rPr lang="en-US" altLang="en-US" dirty="0"/>
              <a:t>You made a covenant with your people Israel, and through your servants Abraham and Sarah gave the promise of a blessing to all nations</a:t>
            </a:r>
            <a:r>
              <a:rPr lang="en-US" altLang="en-US" i="1" dirty="0"/>
              <a:t> (Act 3)</a:t>
            </a:r>
            <a:r>
              <a:rPr lang="en-US" altLang="en-US" dirty="0"/>
              <a:t>.</a:t>
            </a:r>
          </a:p>
          <a:p>
            <a:pPr algn="r">
              <a:buNone/>
            </a:pPr>
            <a:r>
              <a:rPr lang="en-US" altLang="en-US" i="1" dirty="0"/>
              <a:t>Eucharistic Prayer 1</a:t>
            </a:r>
          </a:p>
          <a:p>
            <a:pPr algn="r">
              <a:buNone/>
            </a:pPr>
            <a:r>
              <a:rPr lang="en-US" altLang="en-US" i="1" dirty="0"/>
              <a:t>The Book of Alternative Services</a:t>
            </a:r>
            <a:endParaRPr lang="en-CA" altLang="en-US" i="1" dirty="0"/>
          </a:p>
        </p:txBody>
      </p:sp>
      <p:pic>
        <p:nvPicPr>
          <p:cNvPr id="19462" name="Picture 5" descr="communion.JPG">
            <a:extLst>
              <a:ext uri="{FF2B5EF4-FFF2-40B4-BE49-F238E27FC236}">
                <a16:creationId xmlns:a16="http://schemas.microsoft.com/office/drawing/2014/main" id="{AE711B7C-0CAD-9FB3-56ED-CC193CDBA0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36360" y="117205"/>
            <a:ext cx="2640968" cy="176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nt Arrow 3">
            <a:extLst>
              <a:ext uri="{FF2B5EF4-FFF2-40B4-BE49-F238E27FC236}">
                <a16:creationId xmlns:a16="http://schemas.microsoft.com/office/drawing/2014/main" id="{C4A72CD3-F75B-F42A-E3FD-A443CAA2C16D}"/>
              </a:ext>
            </a:extLst>
          </p:cNvPr>
          <p:cNvSpPr/>
          <p:nvPr/>
        </p:nvSpPr>
        <p:spPr bwMode="auto">
          <a:xfrm rot="10800000">
            <a:off x="13984" y="1916661"/>
            <a:ext cx="11710636" cy="4642992"/>
          </a:xfrm>
          <a:prstGeom prst="bentArrow">
            <a:avLst>
              <a:gd name="adj1" fmla="val 25000"/>
              <a:gd name="adj2" fmla="val 25000"/>
              <a:gd name="adj3" fmla="val 25000"/>
              <a:gd name="adj4" fmla="val 43750"/>
            </a:avLst>
          </a:prstGeom>
          <a:solidFill>
            <a:schemeClr val="accent1"/>
          </a:solidFill>
          <a:ln w="12700" cap="flat" cmpd="sng" algn="ctr">
            <a:solidFill>
              <a:schemeClr val="tx1"/>
            </a:solidFill>
            <a:prstDash val="solid"/>
            <a:round/>
            <a:headEnd type="none" w="sm" len="sm"/>
            <a:tailEnd type="none" w="sm" len="sm"/>
          </a:ln>
          <a:effectLst/>
        </p:spPr>
        <p:txBody>
          <a:bodyPr/>
          <a:lstStyle/>
          <a:p>
            <a:pPr fontAlgn="auto">
              <a:spcBef>
                <a:spcPts val="0"/>
              </a:spcBef>
              <a:spcAft>
                <a:spcPts val="0"/>
              </a:spcAft>
              <a:defRPr/>
            </a:pPr>
            <a:endParaRPr lang="en-CA">
              <a:latin typeface="Arial" charset="0"/>
              <a:cs typeface="+mn-cs"/>
            </a:endParaRPr>
          </a:p>
        </p:txBody>
      </p:sp>
      <p:sp>
        <p:nvSpPr>
          <p:cNvPr id="5" name="TextBox 4">
            <a:extLst>
              <a:ext uri="{FF2B5EF4-FFF2-40B4-BE49-F238E27FC236}">
                <a16:creationId xmlns:a16="http://schemas.microsoft.com/office/drawing/2014/main" id="{37807795-EC70-B36A-26D5-0907483DF5E1}"/>
              </a:ext>
            </a:extLst>
          </p:cNvPr>
          <p:cNvSpPr txBox="1">
            <a:spLocks noChangeArrowheads="1"/>
          </p:cNvSpPr>
          <p:nvPr/>
        </p:nvSpPr>
        <p:spPr bwMode="auto">
          <a:xfrm>
            <a:off x="10047175" y="2035573"/>
            <a:ext cx="2268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God</a:t>
            </a:r>
          </a:p>
        </p:txBody>
      </p:sp>
      <p:sp>
        <p:nvSpPr>
          <p:cNvPr id="6" name="TextBox 5">
            <a:extLst>
              <a:ext uri="{FF2B5EF4-FFF2-40B4-BE49-F238E27FC236}">
                <a16:creationId xmlns:a16="http://schemas.microsoft.com/office/drawing/2014/main" id="{CCDC54FD-A8AD-1F1C-59A3-521E2A0B6486}"/>
              </a:ext>
            </a:extLst>
          </p:cNvPr>
          <p:cNvSpPr txBox="1">
            <a:spLocks noChangeArrowheads="1"/>
          </p:cNvSpPr>
          <p:nvPr/>
        </p:nvSpPr>
        <p:spPr bwMode="auto">
          <a:xfrm>
            <a:off x="10094355" y="3173747"/>
            <a:ext cx="2194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Jesus</a:t>
            </a:r>
            <a:endParaRPr lang="en-CA" altLang="en-US" sz="2400" b="1"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AEA8A938-33DC-40A4-B454-BE9A417F954A}"/>
              </a:ext>
            </a:extLst>
          </p:cNvPr>
          <p:cNvSpPr txBox="1">
            <a:spLocks noChangeArrowheads="1"/>
          </p:cNvSpPr>
          <p:nvPr/>
        </p:nvSpPr>
        <p:spPr bwMode="auto">
          <a:xfrm>
            <a:off x="2723016" y="5122205"/>
            <a:ext cx="35851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Communion</a:t>
            </a:r>
          </a:p>
        </p:txBody>
      </p:sp>
      <p:sp>
        <p:nvSpPr>
          <p:cNvPr id="8" name="TextBox 7">
            <a:extLst>
              <a:ext uri="{FF2B5EF4-FFF2-40B4-BE49-F238E27FC236}">
                <a16:creationId xmlns:a16="http://schemas.microsoft.com/office/drawing/2014/main" id="{8056DC96-DED5-4FB7-3112-7908E99B4AD3}"/>
              </a:ext>
            </a:extLst>
          </p:cNvPr>
          <p:cNvSpPr txBox="1">
            <a:spLocks noChangeArrowheads="1"/>
          </p:cNvSpPr>
          <p:nvPr/>
        </p:nvSpPr>
        <p:spPr bwMode="auto">
          <a:xfrm>
            <a:off x="6415878" y="5152757"/>
            <a:ext cx="29042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Disciples</a:t>
            </a:r>
            <a:endParaRPr lang="en-CA" altLang="en-US" sz="2400" b="1"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A55AC9A6-E1D7-E842-581A-301B67565C34}"/>
              </a:ext>
            </a:extLst>
          </p:cNvPr>
          <p:cNvSpPr txBox="1">
            <a:spLocks noChangeArrowheads="1"/>
          </p:cNvSpPr>
          <p:nvPr/>
        </p:nvSpPr>
        <p:spPr bwMode="auto">
          <a:xfrm>
            <a:off x="9095843" y="4665779"/>
            <a:ext cx="30785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i="1" dirty="0">
                <a:solidFill>
                  <a:schemeClr val="bg1"/>
                </a:solidFill>
                <a:latin typeface="Calibri" panose="020F0502020204030204" pitchFamily="34" charset="0"/>
              </a:rPr>
              <a:t>Mission</a:t>
            </a:r>
            <a:endParaRPr lang="en-CA" altLang="en-US" sz="2800" b="1" i="1" dirty="0">
              <a:solidFill>
                <a:schemeClr val="bg1"/>
              </a:solidFill>
              <a:latin typeface="Calibri" panose="020F0502020204030204" pitchFamily="34" charset="0"/>
            </a:endParaRPr>
          </a:p>
        </p:txBody>
      </p:sp>
      <p:sp>
        <p:nvSpPr>
          <p:cNvPr id="20488" name="TextBox 9">
            <a:extLst>
              <a:ext uri="{FF2B5EF4-FFF2-40B4-BE49-F238E27FC236}">
                <a16:creationId xmlns:a16="http://schemas.microsoft.com/office/drawing/2014/main" id="{A5EBDD20-FFD3-E5DE-E3CC-4C552712EC26}"/>
              </a:ext>
            </a:extLst>
          </p:cNvPr>
          <p:cNvSpPr txBox="1">
            <a:spLocks noChangeArrowheads="1"/>
          </p:cNvSpPr>
          <p:nvPr/>
        </p:nvSpPr>
        <p:spPr bwMode="auto">
          <a:xfrm>
            <a:off x="3760775" y="4818210"/>
            <a:ext cx="3146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CA" altLang="en-US">
              <a:latin typeface="Calibri" panose="020F0502020204030204" pitchFamily="34" charset="0"/>
            </a:endParaRPr>
          </a:p>
        </p:txBody>
      </p:sp>
      <p:sp>
        <p:nvSpPr>
          <p:cNvPr id="11" name="TextBox 10">
            <a:extLst>
              <a:ext uri="{FF2B5EF4-FFF2-40B4-BE49-F238E27FC236}">
                <a16:creationId xmlns:a16="http://schemas.microsoft.com/office/drawing/2014/main" id="{ED7A4379-D004-CD5A-1C17-3B78690809B9}"/>
              </a:ext>
            </a:extLst>
          </p:cNvPr>
          <p:cNvSpPr txBox="1">
            <a:spLocks noChangeArrowheads="1"/>
          </p:cNvSpPr>
          <p:nvPr/>
        </p:nvSpPr>
        <p:spPr bwMode="auto">
          <a:xfrm>
            <a:off x="-338614" y="5092253"/>
            <a:ext cx="32914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Mission</a:t>
            </a:r>
          </a:p>
          <a:p>
            <a:pPr eaLnBrk="1" hangingPunct="1"/>
            <a:endParaRPr lang="en-CA" altLang="en-US" sz="24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29965100-EE27-25A9-B68D-1504CA24D95A}"/>
              </a:ext>
            </a:extLst>
          </p:cNvPr>
          <p:cNvSpPr txBox="1">
            <a:spLocks noChangeArrowheads="1"/>
          </p:cNvSpPr>
          <p:nvPr/>
        </p:nvSpPr>
        <p:spPr bwMode="auto">
          <a:xfrm>
            <a:off x="3205387" y="6195806"/>
            <a:ext cx="85305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solidFill>
                  <a:srgbClr val="000099"/>
                </a:solidFill>
                <a:latin typeface="Calibri" panose="020F0502020204030204" pitchFamily="34" charset="0"/>
              </a:rPr>
              <a:t>He gave it to </a:t>
            </a:r>
            <a:r>
              <a:rPr lang="en-US" altLang="en-US" sz="2400" b="1" i="1" dirty="0">
                <a:solidFill>
                  <a:srgbClr val="000099"/>
                </a:solidFill>
                <a:latin typeface="Calibri" panose="020F0502020204030204" pitchFamily="34" charset="0"/>
              </a:rPr>
              <a:t>his disciples </a:t>
            </a:r>
            <a:r>
              <a:rPr lang="en-US" altLang="en-US" sz="2400" b="1" dirty="0">
                <a:solidFill>
                  <a:srgbClr val="000099"/>
                </a:solidFill>
                <a:latin typeface="Calibri" panose="020F0502020204030204" pitchFamily="34" charset="0"/>
              </a:rPr>
              <a:t>saying “Take, eat, this is my body”</a:t>
            </a:r>
            <a:endParaRPr lang="en-CA" altLang="en-US" sz="2400" b="1" dirty="0">
              <a:solidFill>
                <a:srgbClr val="000099"/>
              </a:solidFill>
              <a:latin typeface="Calibri" panose="020F0502020204030204" pitchFamily="34" charset="0"/>
            </a:endParaRPr>
          </a:p>
        </p:txBody>
      </p:sp>
      <p:sp>
        <p:nvSpPr>
          <p:cNvPr id="18" name="TextBox 17">
            <a:extLst>
              <a:ext uri="{FF2B5EF4-FFF2-40B4-BE49-F238E27FC236}">
                <a16:creationId xmlns:a16="http://schemas.microsoft.com/office/drawing/2014/main" id="{48DC6287-32E6-547C-FD45-A8BF872945F0}"/>
              </a:ext>
            </a:extLst>
          </p:cNvPr>
          <p:cNvSpPr txBox="1">
            <a:spLocks noChangeArrowheads="1"/>
          </p:cNvSpPr>
          <p:nvPr/>
        </p:nvSpPr>
        <p:spPr bwMode="auto">
          <a:xfrm>
            <a:off x="5645572" y="1511121"/>
            <a:ext cx="498953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2400" b="1" dirty="0">
                <a:solidFill>
                  <a:srgbClr val="000099"/>
                </a:solidFill>
                <a:latin typeface="Calibri" panose="020F0502020204030204" pitchFamily="34" charset="0"/>
              </a:rPr>
              <a:t>In the fullness of time, you sent your Son, Jesus Christ, to share our human nature, to live and die as one of us, to reconcile us to you... </a:t>
            </a:r>
            <a:r>
              <a:rPr lang="en-CA" altLang="en-US" sz="2400" b="1" i="1" dirty="0">
                <a:solidFill>
                  <a:srgbClr val="000099"/>
                </a:solidFill>
                <a:latin typeface="Calibri" panose="020F0502020204030204" pitchFamily="34" charset="0"/>
              </a:rPr>
              <a:t>(Act 4) </a:t>
            </a:r>
          </a:p>
        </p:txBody>
      </p:sp>
      <p:sp>
        <p:nvSpPr>
          <p:cNvPr id="20493" name="TextBox 18">
            <a:extLst>
              <a:ext uri="{FF2B5EF4-FFF2-40B4-BE49-F238E27FC236}">
                <a16:creationId xmlns:a16="http://schemas.microsoft.com/office/drawing/2014/main" id="{385CFCC8-3CBC-8024-26E9-34C6889A1A17}"/>
              </a:ext>
            </a:extLst>
          </p:cNvPr>
          <p:cNvSpPr txBox="1">
            <a:spLocks noChangeArrowheads="1"/>
          </p:cNvSpPr>
          <p:nvPr/>
        </p:nvSpPr>
        <p:spPr bwMode="auto">
          <a:xfrm>
            <a:off x="18717" y="2198741"/>
            <a:ext cx="408508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2400" b="1" dirty="0">
                <a:solidFill>
                  <a:srgbClr val="000099"/>
                </a:solidFill>
                <a:latin typeface="Calibri" panose="020F0502020204030204" pitchFamily="34" charset="0"/>
              </a:rPr>
              <a:t>May we, who share his body, live his risen life; we who drink his Cup, bring life to others; we, whom the Spirit lights, give light to the world.</a:t>
            </a:r>
          </a:p>
        </p:txBody>
      </p:sp>
      <p:sp>
        <p:nvSpPr>
          <p:cNvPr id="3" name="Title 2">
            <a:extLst>
              <a:ext uri="{FF2B5EF4-FFF2-40B4-BE49-F238E27FC236}">
                <a16:creationId xmlns:a16="http://schemas.microsoft.com/office/drawing/2014/main" id="{513D4E42-5B35-06B5-3E8D-1FB1977DF106}"/>
              </a:ext>
            </a:extLst>
          </p:cNvPr>
          <p:cNvSpPr>
            <a:spLocks noGrp="1"/>
          </p:cNvSpPr>
          <p:nvPr>
            <p:ph type="title"/>
          </p:nvPr>
        </p:nvSpPr>
        <p:spPr/>
        <p:txBody>
          <a:bodyPr/>
          <a:lstStyle/>
          <a:p>
            <a:r>
              <a:rPr lang="en-CA" dirty="0"/>
              <a:t>Eucharist and Mission</a:t>
            </a:r>
          </a:p>
        </p:txBody>
      </p:sp>
      <p:sp>
        <p:nvSpPr>
          <p:cNvPr id="19" name="Right Arrow 18">
            <a:extLst>
              <a:ext uri="{FF2B5EF4-FFF2-40B4-BE49-F238E27FC236}">
                <a16:creationId xmlns:a16="http://schemas.microsoft.com/office/drawing/2014/main" id="{65C0BEA0-F11D-25CC-00A7-2DD6F3717079}"/>
              </a:ext>
            </a:extLst>
          </p:cNvPr>
          <p:cNvSpPr/>
          <p:nvPr/>
        </p:nvSpPr>
        <p:spPr>
          <a:xfrm rot="5400000">
            <a:off x="10958640" y="2593956"/>
            <a:ext cx="445622" cy="73252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ight Arrow 21">
            <a:extLst>
              <a:ext uri="{FF2B5EF4-FFF2-40B4-BE49-F238E27FC236}">
                <a16:creationId xmlns:a16="http://schemas.microsoft.com/office/drawing/2014/main" id="{9B8AED44-C190-A3E4-B80E-4899463CBBD5}"/>
              </a:ext>
            </a:extLst>
          </p:cNvPr>
          <p:cNvSpPr/>
          <p:nvPr/>
        </p:nvSpPr>
        <p:spPr>
          <a:xfrm rot="5400000">
            <a:off x="10662139" y="3941143"/>
            <a:ext cx="755807" cy="72929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ight Arrow 22">
            <a:extLst>
              <a:ext uri="{FF2B5EF4-FFF2-40B4-BE49-F238E27FC236}">
                <a16:creationId xmlns:a16="http://schemas.microsoft.com/office/drawing/2014/main" id="{1E6FFE15-AB82-AE86-4C07-75E5AF735F8C}"/>
              </a:ext>
            </a:extLst>
          </p:cNvPr>
          <p:cNvSpPr/>
          <p:nvPr/>
        </p:nvSpPr>
        <p:spPr>
          <a:xfrm rot="10187088">
            <a:off x="8677332" y="5185583"/>
            <a:ext cx="1276013" cy="465273"/>
          </a:xfrm>
          <a:prstGeom prst="rightArrow">
            <a:avLst>
              <a:gd name="adj1" fmla="val 50000"/>
              <a:gd name="adj2" fmla="val 5403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Right Arrow 24">
            <a:extLst>
              <a:ext uri="{FF2B5EF4-FFF2-40B4-BE49-F238E27FC236}">
                <a16:creationId xmlns:a16="http://schemas.microsoft.com/office/drawing/2014/main" id="{E8DCC325-A5C0-B359-FE0B-EEB2E244CF25}"/>
              </a:ext>
            </a:extLst>
          </p:cNvPr>
          <p:cNvSpPr/>
          <p:nvPr/>
        </p:nvSpPr>
        <p:spPr>
          <a:xfrm rot="10800000">
            <a:off x="5869303" y="5281208"/>
            <a:ext cx="877731" cy="37189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 name="Right Arrow 25">
            <a:extLst>
              <a:ext uri="{FF2B5EF4-FFF2-40B4-BE49-F238E27FC236}">
                <a16:creationId xmlns:a16="http://schemas.microsoft.com/office/drawing/2014/main" id="{FD5263EE-5CEE-F86C-3B01-DE5F42DD9369}"/>
              </a:ext>
            </a:extLst>
          </p:cNvPr>
          <p:cNvSpPr/>
          <p:nvPr/>
        </p:nvSpPr>
        <p:spPr>
          <a:xfrm rot="10800000">
            <a:off x="2231817" y="5228644"/>
            <a:ext cx="877733" cy="37189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nt Arrow 3">
            <a:extLst>
              <a:ext uri="{FF2B5EF4-FFF2-40B4-BE49-F238E27FC236}">
                <a16:creationId xmlns:a16="http://schemas.microsoft.com/office/drawing/2014/main" id="{C4A72CD3-F75B-F42A-E3FD-A443CAA2C16D}"/>
              </a:ext>
            </a:extLst>
          </p:cNvPr>
          <p:cNvSpPr/>
          <p:nvPr/>
        </p:nvSpPr>
        <p:spPr bwMode="auto">
          <a:xfrm rot="10800000">
            <a:off x="13984" y="1916661"/>
            <a:ext cx="11710636" cy="4642992"/>
          </a:xfrm>
          <a:prstGeom prst="bentArrow">
            <a:avLst>
              <a:gd name="adj1" fmla="val 25000"/>
              <a:gd name="adj2" fmla="val 25000"/>
              <a:gd name="adj3" fmla="val 25000"/>
              <a:gd name="adj4" fmla="val 43750"/>
            </a:avLst>
          </a:prstGeom>
          <a:solidFill>
            <a:schemeClr val="accent1"/>
          </a:solidFill>
          <a:ln w="12700" cap="flat" cmpd="sng" algn="ctr">
            <a:solidFill>
              <a:schemeClr val="tx1"/>
            </a:solidFill>
            <a:prstDash val="solid"/>
            <a:round/>
            <a:headEnd type="none" w="sm" len="sm"/>
            <a:tailEnd type="none" w="sm" len="sm"/>
          </a:ln>
          <a:effectLst/>
        </p:spPr>
        <p:txBody>
          <a:bodyPr/>
          <a:lstStyle/>
          <a:p>
            <a:pPr fontAlgn="auto">
              <a:spcBef>
                <a:spcPts val="0"/>
              </a:spcBef>
              <a:spcAft>
                <a:spcPts val="0"/>
              </a:spcAft>
              <a:defRPr/>
            </a:pPr>
            <a:endParaRPr lang="en-CA">
              <a:latin typeface="Arial" charset="0"/>
              <a:cs typeface="+mn-cs"/>
            </a:endParaRPr>
          </a:p>
        </p:txBody>
      </p:sp>
      <p:sp>
        <p:nvSpPr>
          <p:cNvPr id="5" name="TextBox 4">
            <a:extLst>
              <a:ext uri="{FF2B5EF4-FFF2-40B4-BE49-F238E27FC236}">
                <a16:creationId xmlns:a16="http://schemas.microsoft.com/office/drawing/2014/main" id="{37807795-EC70-B36A-26D5-0907483DF5E1}"/>
              </a:ext>
            </a:extLst>
          </p:cNvPr>
          <p:cNvSpPr txBox="1">
            <a:spLocks noChangeArrowheads="1"/>
          </p:cNvSpPr>
          <p:nvPr/>
        </p:nvSpPr>
        <p:spPr bwMode="auto">
          <a:xfrm>
            <a:off x="10047175" y="1844824"/>
            <a:ext cx="2268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God</a:t>
            </a:r>
          </a:p>
        </p:txBody>
      </p:sp>
      <p:sp>
        <p:nvSpPr>
          <p:cNvPr id="6" name="TextBox 5">
            <a:extLst>
              <a:ext uri="{FF2B5EF4-FFF2-40B4-BE49-F238E27FC236}">
                <a16:creationId xmlns:a16="http://schemas.microsoft.com/office/drawing/2014/main" id="{CCDC54FD-A8AD-1F1C-59A3-521E2A0B6486}"/>
              </a:ext>
            </a:extLst>
          </p:cNvPr>
          <p:cNvSpPr txBox="1">
            <a:spLocks noChangeArrowheads="1"/>
          </p:cNvSpPr>
          <p:nvPr/>
        </p:nvSpPr>
        <p:spPr bwMode="auto">
          <a:xfrm>
            <a:off x="10094355" y="3173747"/>
            <a:ext cx="2194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Jesus</a:t>
            </a:r>
            <a:endParaRPr lang="en-CA" altLang="en-US" sz="2400" b="1"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AEA8A938-33DC-40A4-B454-BE9A417F954A}"/>
              </a:ext>
            </a:extLst>
          </p:cNvPr>
          <p:cNvSpPr txBox="1">
            <a:spLocks noChangeArrowheads="1"/>
          </p:cNvSpPr>
          <p:nvPr/>
        </p:nvSpPr>
        <p:spPr bwMode="auto">
          <a:xfrm>
            <a:off x="2723016" y="5122205"/>
            <a:ext cx="35851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Communion</a:t>
            </a:r>
          </a:p>
        </p:txBody>
      </p:sp>
      <p:sp>
        <p:nvSpPr>
          <p:cNvPr id="8" name="TextBox 7">
            <a:extLst>
              <a:ext uri="{FF2B5EF4-FFF2-40B4-BE49-F238E27FC236}">
                <a16:creationId xmlns:a16="http://schemas.microsoft.com/office/drawing/2014/main" id="{8056DC96-DED5-4FB7-3112-7908E99B4AD3}"/>
              </a:ext>
            </a:extLst>
          </p:cNvPr>
          <p:cNvSpPr txBox="1">
            <a:spLocks noChangeArrowheads="1"/>
          </p:cNvSpPr>
          <p:nvPr/>
        </p:nvSpPr>
        <p:spPr bwMode="auto">
          <a:xfrm>
            <a:off x="6274389" y="5154358"/>
            <a:ext cx="29042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Disciples</a:t>
            </a:r>
            <a:endParaRPr lang="en-CA" altLang="en-US" sz="2400" b="1"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A55AC9A6-E1D7-E842-581A-301B67565C34}"/>
              </a:ext>
            </a:extLst>
          </p:cNvPr>
          <p:cNvSpPr txBox="1">
            <a:spLocks noChangeArrowheads="1"/>
          </p:cNvSpPr>
          <p:nvPr/>
        </p:nvSpPr>
        <p:spPr bwMode="auto">
          <a:xfrm>
            <a:off x="9095843" y="4665779"/>
            <a:ext cx="30785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i="1" dirty="0">
                <a:solidFill>
                  <a:schemeClr val="bg1"/>
                </a:solidFill>
                <a:latin typeface="Calibri" panose="020F0502020204030204" pitchFamily="34" charset="0"/>
              </a:rPr>
              <a:t>Mission</a:t>
            </a:r>
            <a:endParaRPr lang="en-CA" altLang="en-US" sz="2800" b="1" i="1" dirty="0">
              <a:solidFill>
                <a:schemeClr val="bg1"/>
              </a:solidFill>
              <a:latin typeface="Calibri" panose="020F0502020204030204" pitchFamily="34" charset="0"/>
            </a:endParaRPr>
          </a:p>
        </p:txBody>
      </p:sp>
      <p:sp>
        <p:nvSpPr>
          <p:cNvPr id="20488" name="TextBox 9">
            <a:extLst>
              <a:ext uri="{FF2B5EF4-FFF2-40B4-BE49-F238E27FC236}">
                <a16:creationId xmlns:a16="http://schemas.microsoft.com/office/drawing/2014/main" id="{A5EBDD20-FFD3-E5DE-E3CC-4C552712EC26}"/>
              </a:ext>
            </a:extLst>
          </p:cNvPr>
          <p:cNvSpPr txBox="1">
            <a:spLocks noChangeArrowheads="1"/>
          </p:cNvSpPr>
          <p:nvPr/>
        </p:nvSpPr>
        <p:spPr bwMode="auto">
          <a:xfrm>
            <a:off x="3760775" y="4818210"/>
            <a:ext cx="3146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CA" altLang="en-US">
              <a:latin typeface="Calibri" panose="020F0502020204030204" pitchFamily="34" charset="0"/>
            </a:endParaRPr>
          </a:p>
        </p:txBody>
      </p:sp>
      <p:sp>
        <p:nvSpPr>
          <p:cNvPr id="11" name="TextBox 10">
            <a:extLst>
              <a:ext uri="{FF2B5EF4-FFF2-40B4-BE49-F238E27FC236}">
                <a16:creationId xmlns:a16="http://schemas.microsoft.com/office/drawing/2014/main" id="{ED7A4379-D004-CD5A-1C17-3B78690809B9}"/>
              </a:ext>
            </a:extLst>
          </p:cNvPr>
          <p:cNvSpPr txBox="1">
            <a:spLocks noChangeArrowheads="1"/>
          </p:cNvSpPr>
          <p:nvPr/>
        </p:nvSpPr>
        <p:spPr bwMode="auto">
          <a:xfrm>
            <a:off x="-338614" y="5092253"/>
            <a:ext cx="32914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3200" b="1" dirty="0">
                <a:solidFill>
                  <a:schemeClr val="bg1"/>
                </a:solidFill>
                <a:latin typeface="Calibri" panose="020F0502020204030204" pitchFamily="34" charset="0"/>
              </a:rPr>
              <a:t>Mission</a:t>
            </a:r>
          </a:p>
          <a:p>
            <a:pPr eaLnBrk="1" hangingPunct="1"/>
            <a:endParaRPr lang="en-CA" altLang="en-US" sz="24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29965100-EE27-25A9-B68D-1504CA24D95A}"/>
              </a:ext>
            </a:extLst>
          </p:cNvPr>
          <p:cNvSpPr txBox="1">
            <a:spLocks noChangeArrowheads="1"/>
          </p:cNvSpPr>
          <p:nvPr/>
        </p:nvSpPr>
        <p:spPr bwMode="auto">
          <a:xfrm>
            <a:off x="1304858" y="2475511"/>
            <a:ext cx="283631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solidFill>
                  <a:srgbClr val="000099"/>
                </a:solidFill>
                <a:latin typeface="Calibri" panose="020F0502020204030204" pitchFamily="34" charset="0"/>
              </a:rPr>
              <a:t>At the end of the service, we are sent out to continue to work alongside Jesus in the work of the Kingdom.</a:t>
            </a:r>
            <a:endParaRPr lang="en-CA" altLang="en-US" sz="2400" b="1" dirty="0">
              <a:solidFill>
                <a:srgbClr val="000099"/>
              </a:solidFill>
              <a:latin typeface="Calibri" panose="020F0502020204030204" pitchFamily="34" charset="0"/>
            </a:endParaRPr>
          </a:p>
        </p:txBody>
      </p:sp>
      <p:sp>
        <p:nvSpPr>
          <p:cNvPr id="18" name="TextBox 17">
            <a:extLst>
              <a:ext uri="{FF2B5EF4-FFF2-40B4-BE49-F238E27FC236}">
                <a16:creationId xmlns:a16="http://schemas.microsoft.com/office/drawing/2014/main" id="{48DC6287-32E6-547C-FD45-A8BF872945F0}"/>
              </a:ext>
            </a:extLst>
          </p:cNvPr>
          <p:cNvSpPr txBox="1">
            <a:spLocks noChangeArrowheads="1"/>
          </p:cNvSpPr>
          <p:nvPr/>
        </p:nvSpPr>
        <p:spPr bwMode="auto">
          <a:xfrm>
            <a:off x="6689578" y="925667"/>
            <a:ext cx="42871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2400" b="1" dirty="0">
                <a:solidFill>
                  <a:srgbClr val="000099"/>
                </a:solidFill>
                <a:latin typeface="Calibri" panose="020F0502020204030204" pitchFamily="34" charset="0"/>
              </a:rPr>
              <a:t>The Creator sends the Son to the world in mission.</a:t>
            </a:r>
            <a:r>
              <a:rPr lang="en-CA" altLang="en-US" sz="2400" b="1" i="1" dirty="0">
                <a:solidFill>
                  <a:srgbClr val="000099"/>
                </a:solidFill>
                <a:latin typeface="Calibri" panose="020F0502020204030204" pitchFamily="34" charset="0"/>
              </a:rPr>
              <a:t> </a:t>
            </a:r>
          </a:p>
        </p:txBody>
      </p:sp>
      <p:sp>
        <p:nvSpPr>
          <p:cNvPr id="20493" name="TextBox 18">
            <a:extLst>
              <a:ext uri="{FF2B5EF4-FFF2-40B4-BE49-F238E27FC236}">
                <a16:creationId xmlns:a16="http://schemas.microsoft.com/office/drawing/2014/main" id="{385CFCC8-3CBC-8024-26E9-34C6889A1A17}"/>
              </a:ext>
            </a:extLst>
          </p:cNvPr>
          <p:cNvSpPr txBox="1">
            <a:spLocks noChangeArrowheads="1"/>
          </p:cNvSpPr>
          <p:nvPr/>
        </p:nvSpPr>
        <p:spPr bwMode="auto">
          <a:xfrm>
            <a:off x="6884079" y="3476490"/>
            <a:ext cx="34150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2400" b="1" dirty="0">
                <a:solidFill>
                  <a:srgbClr val="000099"/>
                </a:solidFill>
                <a:latin typeface="Calibri" panose="020F0502020204030204" pitchFamily="34" charset="0"/>
              </a:rPr>
              <a:t>Jesus calls disciples to be apprentices in his work.  </a:t>
            </a:r>
          </a:p>
        </p:txBody>
      </p:sp>
      <p:sp>
        <p:nvSpPr>
          <p:cNvPr id="3" name="Title 2">
            <a:extLst>
              <a:ext uri="{FF2B5EF4-FFF2-40B4-BE49-F238E27FC236}">
                <a16:creationId xmlns:a16="http://schemas.microsoft.com/office/drawing/2014/main" id="{513D4E42-5B35-06B5-3E8D-1FB1977DF106}"/>
              </a:ext>
            </a:extLst>
          </p:cNvPr>
          <p:cNvSpPr>
            <a:spLocks noGrp="1"/>
          </p:cNvSpPr>
          <p:nvPr>
            <p:ph type="title"/>
          </p:nvPr>
        </p:nvSpPr>
        <p:spPr/>
        <p:txBody>
          <a:bodyPr/>
          <a:lstStyle/>
          <a:p>
            <a:r>
              <a:rPr lang="en-CA" dirty="0"/>
              <a:t>Eucharist and Mission</a:t>
            </a:r>
          </a:p>
        </p:txBody>
      </p:sp>
      <p:sp>
        <p:nvSpPr>
          <p:cNvPr id="19" name="Right Arrow 18">
            <a:extLst>
              <a:ext uri="{FF2B5EF4-FFF2-40B4-BE49-F238E27FC236}">
                <a16:creationId xmlns:a16="http://schemas.microsoft.com/office/drawing/2014/main" id="{65C0BEA0-F11D-25CC-00A7-2DD6F3717079}"/>
              </a:ext>
            </a:extLst>
          </p:cNvPr>
          <p:cNvSpPr/>
          <p:nvPr/>
        </p:nvSpPr>
        <p:spPr>
          <a:xfrm rot="5400000">
            <a:off x="10827693" y="2463009"/>
            <a:ext cx="707516" cy="73252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ight Arrow 21">
            <a:extLst>
              <a:ext uri="{FF2B5EF4-FFF2-40B4-BE49-F238E27FC236}">
                <a16:creationId xmlns:a16="http://schemas.microsoft.com/office/drawing/2014/main" id="{9B8AED44-C190-A3E4-B80E-4899463CBBD5}"/>
              </a:ext>
            </a:extLst>
          </p:cNvPr>
          <p:cNvSpPr/>
          <p:nvPr/>
        </p:nvSpPr>
        <p:spPr>
          <a:xfrm rot="5400000">
            <a:off x="10662139" y="3941143"/>
            <a:ext cx="755807" cy="72929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ight Arrow 22">
            <a:extLst>
              <a:ext uri="{FF2B5EF4-FFF2-40B4-BE49-F238E27FC236}">
                <a16:creationId xmlns:a16="http://schemas.microsoft.com/office/drawing/2014/main" id="{1E6FFE15-AB82-AE86-4C07-75E5AF735F8C}"/>
              </a:ext>
            </a:extLst>
          </p:cNvPr>
          <p:cNvSpPr/>
          <p:nvPr/>
        </p:nvSpPr>
        <p:spPr>
          <a:xfrm rot="10187088">
            <a:off x="8677332" y="5185583"/>
            <a:ext cx="1276013" cy="465273"/>
          </a:xfrm>
          <a:prstGeom prst="rightArrow">
            <a:avLst>
              <a:gd name="adj1" fmla="val 50000"/>
              <a:gd name="adj2" fmla="val 5403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Right Arrow 24">
            <a:extLst>
              <a:ext uri="{FF2B5EF4-FFF2-40B4-BE49-F238E27FC236}">
                <a16:creationId xmlns:a16="http://schemas.microsoft.com/office/drawing/2014/main" id="{E8DCC325-A5C0-B359-FE0B-EEB2E244CF25}"/>
              </a:ext>
            </a:extLst>
          </p:cNvPr>
          <p:cNvSpPr/>
          <p:nvPr/>
        </p:nvSpPr>
        <p:spPr>
          <a:xfrm rot="10800000">
            <a:off x="5869303" y="5281208"/>
            <a:ext cx="877731" cy="37189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 name="Right Arrow 25">
            <a:extLst>
              <a:ext uri="{FF2B5EF4-FFF2-40B4-BE49-F238E27FC236}">
                <a16:creationId xmlns:a16="http://schemas.microsoft.com/office/drawing/2014/main" id="{FD5263EE-5CEE-F86C-3B01-DE5F42DD9369}"/>
              </a:ext>
            </a:extLst>
          </p:cNvPr>
          <p:cNvSpPr/>
          <p:nvPr/>
        </p:nvSpPr>
        <p:spPr>
          <a:xfrm rot="10800000">
            <a:off x="2231817" y="5228644"/>
            <a:ext cx="877733" cy="37189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 name="TextBox 18">
            <a:extLst>
              <a:ext uri="{FF2B5EF4-FFF2-40B4-BE49-F238E27FC236}">
                <a16:creationId xmlns:a16="http://schemas.microsoft.com/office/drawing/2014/main" id="{16D7C8D8-53F1-3A64-8C14-64A516C688E8}"/>
              </a:ext>
            </a:extLst>
          </p:cNvPr>
          <p:cNvSpPr txBox="1">
            <a:spLocks noChangeArrowheads="1"/>
          </p:cNvSpPr>
          <p:nvPr/>
        </p:nvSpPr>
        <p:spPr bwMode="auto">
          <a:xfrm>
            <a:off x="3331983" y="5988892"/>
            <a:ext cx="67151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2400" b="1" dirty="0">
                <a:solidFill>
                  <a:srgbClr val="000099"/>
                </a:solidFill>
                <a:latin typeface="Calibri" panose="020F0502020204030204" pitchFamily="34" charset="0"/>
              </a:rPr>
              <a:t>In Communion we are drawn once again into God’s story: “Do this in remembrance of me”.</a:t>
            </a:r>
          </a:p>
        </p:txBody>
      </p:sp>
    </p:spTree>
    <p:extLst>
      <p:ext uri="{BB962C8B-B14F-4D97-AF65-F5344CB8AC3E}">
        <p14:creationId xmlns:p14="http://schemas.microsoft.com/office/powerpoint/2010/main" val="289780467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73FCD386-2A82-C04F-98F4-A39203B46E12}"/>
              </a:ext>
            </a:extLst>
          </p:cNvPr>
          <p:cNvSpPr>
            <a:spLocks noGrp="1"/>
          </p:cNvSpPr>
          <p:nvPr>
            <p:ph type="title"/>
          </p:nvPr>
        </p:nvSpPr>
        <p:spPr/>
        <p:txBody>
          <a:bodyPr/>
          <a:lstStyle/>
          <a:p>
            <a:pPr eaLnBrk="1" hangingPunct="1"/>
            <a:r>
              <a:rPr lang="en-CA" altLang="en-US" b="1" dirty="0"/>
              <a:t>3. Scripture</a:t>
            </a:r>
          </a:p>
        </p:txBody>
      </p:sp>
      <p:pic>
        <p:nvPicPr>
          <p:cNvPr id="21510" name="Picture 17" descr="C:\Users\jbowen\AppData\Local\Microsoft\Windows\Temporary Internet Files\Content.IE5\CTA67CVW\MP900400642[1].jpg">
            <a:extLst>
              <a:ext uri="{FF2B5EF4-FFF2-40B4-BE49-F238E27FC236}">
                <a16:creationId xmlns:a16="http://schemas.microsoft.com/office/drawing/2014/main" id="{33F6473A-9CA9-CCD9-BEF0-7AFFAD16D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8288" y="265599"/>
            <a:ext cx="2563167" cy="320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close-up of a book&#10;&#10;Description automatically generated with medium confidence">
            <a:extLst>
              <a:ext uri="{FF2B5EF4-FFF2-40B4-BE49-F238E27FC236}">
                <a16:creationId xmlns:a16="http://schemas.microsoft.com/office/drawing/2014/main" id="{E3DCA0A4-3CAE-8720-961B-CCD916B8F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9035" y="3173227"/>
            <a:ext cx="4291359" cy="3429000"/>
          </a:xfrm>
          <a:prstGeom prst="rect">
            <a:avLst/>
          </a:prstGeom>
        </p:spPr>
      </p:pic>
      <p:pic>
        <p:nvPicPr>
          <p:cNvPr id="8" name="Picture 7" descr="A person looking at a book&#10;&#10;Description automatically generated with medium confidence">
            <a:extLst>
              <a:ext uri="{FF2B5EF4-FFF2-40B4-BE49-F238E27FC236}">
                <a16:creationId xmlns:a16="http://schemas.microsoft.com/office/drawing/2014/main" id="{C30BA305-6DCC-6C6D-0E34-CC8A130FF4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1700808"/>
            <a:ext cx="3470176" cy="462921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AEDF260-088F-C8C6-9D21-59BFA63B1D9F}"/>
              </a:ext>
            </a:extLst>
          </p:cNvPr>
          <p:cNvSpPr>
            <a:spLocks noGrp="1"/>
          </p:cNvSpPr>
          <p:nvPr>
            <p:ph type="ftr" sz="quarter" idx="11"/>
          </p:nvPr>
        </p:nvSpPr>
        <p:spPr/>
        <p:txBody>
          <a:bodyPr/>
          <a:lstStyle/>
          <a:p>
            <a:pPr>
              <a:defRPr/>
            </a:pPr>
            <a:r>
              <a:rPr lang="en-CA"/>
              <a:t>Reimagining Church 3 </a:t>
            </a:r>
          </a:p>
        </p:txBody>
      </p:sp>
      <p:pic>
        <p:nvPicPr>
          <p:cNvPr id="22534" name="Picture 31" descr="C:\Users\jbowen\AppData\Local\Microsoft\Windows\Temporary Internet Files\Content.IE5\2PHTK590\MP900442484[1].jpg">
            <a:extLst>
              <a:ext uri="{FF2B5EF4-FFF2-40B4-BE49-F238E27FC236}">
                <a16:creationId xmlns:a16="http://schemas.microsoft.com/office/drawing/2014/main" id="{5EF37B2A-912B-C7CF-485C-40C02855A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8100"/>
            <a:ext cx="9144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Rectangle 6">
            <a:extLst>
              <a:ext uri="{FF2B5EF4-FFF2-40B4-BE49-F238E27FC236}">
                <a16:creationId xmlns:a16="http://schemas.microsoft.com/office/drawing/2014/main" id="{B08C0ED2-9A93-5EB3-F0B5-73791C42BF92}"/>
              </a:ext>
            </a:extLst>
          </p:cNvPr>
          <p:cNvSpPr>
            <a:spLocks noChangeArrowheads="1"/>
          </p:cNvSpPr>
          <p:nvPr/>
        </p:nvSpPr>
        <p:spPr bwMode="auto">
          <a:xfrm>
            <a:off x="1309688" y="214314"/>
            <a:ext cx="9358313"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chemeClr val="bg1"/>
                </a:solidFill>
              </a:rPr>
              <a:t>		</a:t>
            </a:r>
            <a:r>
              <a:rPr lang="en-US" altLang="en-US" sz="4000" b="1">
                <a:solidFill>
                  <a:schemeClr val="bg1"/>
                </a:solidFill>
              </a:rPr>
              <a:t>The story of the Kingdom </a:t>
            </a:r>
          </a:p>
          <a:p>
            <a:pPr eaLnBrk="1" hangingPunct="1"/>
            <a:endParaRPr lang="en-US" altLang="en-US" sz="3600">
              <a:solidFill>
                <a:schemeClr val="bg1"/>
              </a:solidFill>
            </a:endParaRPr>
          </a:p>
          <a:p>
            <a:pPr lvl="1" eaLnBrk="1" hangingPunct="1">
              <a:lnSpc>
                <a:spcPct val="90000"/>
              </a:lnSpc>
            </a:pPr>
            <a:r>
              <a:rPr lang="en-US" altLang="en-US" sz="3200" b="1">
                <a:solidFill>
                  <a:schemeClr val="bg1"/>
                </a:solidFill>
              </a:rPr>
              <a:t>Act 1: God makes a good, beautiful world</a:t>
            </a:r>
          </a:p>
          <a:p>
            <a:pPr lvl="1" eaLnBrk="1" hangingPunct="1">
              <a:lnSpc>
                <a:spcPct val="90000"/>
              </a:lnSpc>
            </a:pPr>
            <a:r>
              <a:rPr lang="en-US" altLang="en-US" sz="3200" b="1">
                <a:solidFill>
                  <a:schemeClr val="bg1"/>
                </a:solidFill>
              </a:rPr>
              <a:t>Act 2: Humankind betrays the Creator</a:t>
            </a:r>
          </a:p>
          <a:p>
            <a:pPr lvl="1" eaLnBrk="1" hangingPunct="1">
              <a:lnSpc>
                <a:spcPct val="90000"/>
              </a:lnSpc>
            </a:pPr>
            <a:r>
              <a:rPr lang="en-US" altLang="en-US" sz="3200" b="1">
                <a:solidFill>
                  <a:schemeClr val="bg1"/>
                </a:solidFill>
              </a:rPr>
              <a:t>Act 3: the Creator starts over with the</a:t>
            </a:r>
          </a:p>
          <a:p>
            <a:pPr lvl="1" eaLnBrk="1" hangingPunct="1">
              <a:lnSpc>
                <a:spcPct val="90000"/>
              </a:lnSpc>
            </a:pPr>
            <a:r>
              <a:rPr lang="en-US" altLang="en-US" sz="3200" b="1">
                <a:solidFill>
                  <a:schemeClr val="bg1"/>
                </a:solidFill>
              </a:rPr>
              <a:t>		   promise to Abraham</a:t>
            </a:r>
          </a:p>
          <a:p>
            <a:pPr lvl="1" eaLnBrk="1" hangingPunct="1">
              <a:lnSpc>
                <a:spcPct val="90000"/>
              </a:lnSpc>
            </a:pPr>
            <a:r>
              <a:rPr lang="en-US" altLang="en-US" sz="3200" b="1">
                <a:solidFill>
                  <a:schemeClr val="bg1"/>
                </a:solidFill>
              </a:rPr>
              <a:t>Act 4: the Creator enters the story</a:t>
            </a:r>
          </a:p>
          <a:p>
            <a:pPr lvl="1" eaLnBrk="1" hangingPunct="1">
              <a:lnSpc>
                <a:spcPct val="90000"/>
              </a:lnSpc>
            </a:pPr>
            <a:r>
              <a:rPr lang="en-US" altLang="en-US" sz="3600" b="1" i="1">
                <a:solidFill>
                  <a:srgbClr val="FFFF00"/>
                </a:solidFill>
              </a:rPr>
              <a:t>Act 5: we learn to play our part in God’s</a:t>
            </a:r>
          </a:p>
          <a:p>
            <a:pPr lvl="1" eaLnBrk="1" hangingPunct="1">
              <a:lnSpc>
                <a:spcPct val="90000"/>
              </a:lnSpc>
            </a:pPr>
            <a:r>
              <a:rPr lang="en-US" altLang="en-US" sz="3600" b="1" i="1">
                <a:solidFill>
                  <a:srgbClr val="FFFF00"/>
                </a:solidFill>
              </a:rPr>
              <a:t>		story</a:t>
            </a:r>
          </a:p>
          <a:p>
            <a:pPr lvl="1" eaLnBrk="1" hangingPunct="1">
              <a:lnSpc>
                <a:spcPct val="90000"/>
              </a:lnSpc>
            </a:pPr>
            <a:r>
              <a:rPr lang="en-US" altLang="en-US" sz="3200" b="1">
                <a:solidFill>
                  <a:schemeClr val="bg1"/>
                </a:solidFill>
              </a:rPr>
              <a:t>Act 6: the Creator intervenes to bring down</a:t>
            </a:r>
          </a:p>
          <a:p>
            <a:pPr lvl="1" eaLnBrk="1" hangingPunct="1">
              <a:lnSpc>
                <a:spcPct val="90000"/>
              </a:lnSpc>
            </a:pPr>
            <a:r>
              <a:rPr lang="en-US" altLang="en-US" sz="3200" b="1">
                <a:solidFill>
                  <a:schemeClr val="bg1"/>
                </a:solidFill>
              </a:rPr>
              <a:t>		the curtain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92A98F3A-027B-F62D-D443-C9EC46900D8B}"/>
              </a:ext>
            </a:extLst>
          </p:cNvPr>
          <p:cNvSpPr>
            <a:spLocks noGrp="1"/>
          </p:cNvSpPr>
          <p:nvPr>
            <p:ph type="title"/>
          </p:nvPr>
        </p:nvSpPr>
        <p:spPr/>
        <p:txBody>
          <a:bodyPr/>
          <a:lstStyle/>
          <a:p>
            <a:pPr eaLnBrk="1" hangingPunct="1"/>
            <a:endParaRPr lang="en-CA" altLang="en-US"/>
          </a:p>
        </p:txBody>
      </p:sp>
      <p:sp>
        <p:nvSpPr>
          <p:cNvPr id="23555" name="Content Placeholder 2">
            <a:extLst>
              <a:ext uri="{FF2B5EF4-FFF2-40B4-BE49-F238E27FC236}">
                <a16:creationId xmlns:a16="http://schemas.microsoft.com/office/drawing/2014/main" id="{0FF72AAB-0B7D-F3DB-1AE3-16EA81ABF523}"/>
              </a:ext>
            </a:extLst>
          </p:cNvPr>
          <p:cNvSpPr>
            <a:spLocks noGrp="1"/>
          </p:cNvSpPr>
          <p:nvPr>
            <p:ph idx="1"/>
          </p:nvPr>
        </p:nvSpPr>
        <p:spPr/>
        <p:txBody>
          <a:bodyPr/>
          <a:lstStyle/>
          <a:p>
            <a:pPr eaLnBrk="1" hangingPunct="1"/>
            <a:endParaRPr lang="en-CA" altLang="en-US"/>
          </a:p>
        </p:txBody>
      </p:sp>
      <p:sp>
        <p:nvSpPr>
          <p:cNvPr id="4" name="Footer Placeholder 3">
            <a:extLst>
              <a:ext uri="{FF2B5EF4-FFF2-40B4-BE49-F238E27FC236}">
                <a16:creationId xmlns:a16="http://schemas.microsoft.com/office/drawing/2014/main" id="{57D18DB5-65C0-2745-26DA-E06AFBEBAAEF}"/>
              </a:ext>
            </a:extLst>
          </p:cNvPr>
          <p:cNvSpPr>
            <a:spLocks noGrp="1"/>
          </p:cNvSpPr>
          <p:nvPr>
            <p:ph type="ftr" sz="quarter" idx="11"/>
          </p:nvPr>
        </p:nvSpPr>
        <p:spPr/>
        <p:txBody>
          <a:bodyPr/>
          <a:lstStyle/>
          <a:p>
            <a:pPr>
              <a:defRPr/>
            </a:pPr>
            <a:r>
              <a:rPr lang="en-CA"/>
              <a:t>Reimagining Church 3 </a:t>
            </a:r>
          </a:p>
        </p:txBody>
      </p:sp>
      <p:pic>
        <p:nvPicPr>
          <p:cNvPr id="23558" name="Picture 31" descr="C:\Users\jbowen\AppData\Local\Microsoft\Windows\Temporary Internet Files\Content.IE5\2PHTK590\MP900442484[1].jpg">
            <a:extLst>
              <a:ext uri="{FF2B5EF4-FFF2-40B4-BE49-F238E27FC236}">
                <a16:creationId xmlns:a16="http://schemas.microsoft.com/office/drawing/2014/main" id="{79339215-6555-27EC-DABE-3B1208D2B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8100"/>
            <a:ext cx="9144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6">
            <a:extLst>
              <a:ext uri="{FF2B5EF4-FFF2-40B4-BE49-F238E27FC236}">
                <a16:creationId xmlns:a16="http://schemas.microsoft.com/office/drawing/2014/main" id="{8272AF19-1621-C36C-115F-A64997F3C999}"/>
              </a:ext>
            </a:extLst>
          </p:cNvPr>
          <p:cNvSpPr>
            <a:spLocks noChangeArrowheads="1"/>
          </p:cNvSpPr>
          <p:nvPr/>
        </p:nvSpPr>
        <p:spPr bwMode="auto">
          <a:xfrm>
            <a:off x="1238251" y="1928814"/>
            <a:ext cx="8964613"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chemeClr val="bg1"/>
                </a:solidFill>
              </a:rPr>
              <a:t>		</a:t>
            </a:r>
            <a:r>
              <a:rPr lang="en-US" altLang="en-US" sz="4500" b="1">
                <a:solidFill>
                  <a:schemeClr val="bg1"/>
                </a:solidFill>
              </a:rPr>
              <a:t>The story of the Kingdom </a:t>
            </a:r>
          </a:p>
          <a:p>
            <a:pPr eaLnBrk="1" hangingPunct="1"/>
            <a:endParaRPr lang="en-US" altLang="en-US" sz="3600">
              <a:solidFill>
                <a:schemeClr val="bg1"/>
              </a:solidFill>
            </a:endParaRPr>
          </a:p>
          <a:p>
            <a:pPr lvl="1" algn="ctr" eaLnBrk="1" hangingPunct="1">
              <a:lnSpc>
                <a:spcPct val="90000"/>
              </a:lnSpc>
            </a:pPr>
            <a:endParaRPr lang="en-US" altLang="en-US" sz="4000">
              <a:solidFill>
                <a:schemeClr val="bg1"/>
              </a:solidFill>
            </a:endParaRPr>
          </a:p>
          <a:p>
            <a:pPr lvl="1" algn="ctr" eaLnBrk="1" hangingPunct="1">
              <a:lnSpc>
                <a:spcPct val="90000"/>
              </a:lnSpc>
            </a:pPr>
            <a:r>
              <a:rPr lang="en-US" altLang="en-US" sz="4800" b="1">
                <a:solidFill>
                  <a:srgbClr val="FFFF00"/>
                </a:solidFill>
              </a:rPr>
              <a:t>Our calling:</a:t>
            </a:r>
          </a:p>
          <a:p>
            <a:pPr lvl="1" algn="ctr" eaLnBrk="1" hangingPunct="1">
              <a:lnSpc>
                <a:spcPct val="90000"/>
              </a:lnSpc>
            </a:pPr>
            <a:r>
              <a:rPr lang="en-US" altLang="en-US" sz="4800" b="1">
                <a:solidFill>
                  <a:srgbClr val="FFFF00"/>
                </a:solidFill>
              </a:rPr>
              <a:t>Faithful improvisation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B9A1D04-15AF-238A-4B1E-E360B4785C5C}"/>
              </a:ext>
            </a:extLst>
          </p:cNvPr>
          <p:cNvSpPr>
            <a:spLocks noGrp="1"/>
          </p:cNvSpPr>
          <p:nvPr>
            <p:ph type="title"/>
          </p:nvPr>
        </p:nvSpPr>
        <p:spPr/>
        <p:txBody>
          <a:bodyPr/>
          <a:lstStyle/>
          <a:p>
            <a:pPr eaLnBrk="1" hangingPunct="1"/>
            <a:r>
              <a:rPr lang="en-CA" altLang="en-US" b="1"/>
              <a:t>4. Responsive choices</a:t>
            </a:r>
          </a:p>
        </p:txBody>
      </p:sp>
      <p:sp>
        <p:nvSpPr>
          <p:cNvPr id="24579" name="Content Placeholder 2">
            <a:extLst>
              <a:ext uri="{FF2B5EF4-FFF2-40B4-BE49-F238E27FC236}">
                <a16:creationId xmlns:a16="http://schemas.microsoft.com/office/drawing/2014/main" id="{31172253-C413-8133-F26F-B48BB683AD7A}"/>
              </a:ext>
            </a:extLst>
          </p:cNvPr>
          <p:cNvSpPr>
            <a:spLocks noGrp="1"/>
          </p:cNvSpPr>
          <p:nvPr>
            <p:ph idx="1"/>
          </p:nvPr>
        </p:nvSpPr>
        <p:spPr>
          <a:xfrm>
            <a:off x="3575720" y="1600201"/>
            <a:ext cx="8006680" cy="4525963"/>
          </a:xfrm>
        </p:spPr>
        <p:txBody>
          <a:bodyPr/>
          <a:lstStyle/>
          <a:p>
            <a:pPr eaLnBrk="1" hangingPunct="1">
              <a:buFont typeface="Arial" panose="020B0604020202020204" pitchFamily="34" charset="0"/>
              <a:buNone/>
            </a:pPr>
            <a:r>
              <a:rPr lang="en-CA" altLang="en-US" sz="4000" b="1" dirty="0"/>
              <a:t>“Why do you call me Lord, Lord, and do not do what I tell you?”</a:t>
            </a:r>
          </a:p>
          <a:p>
            <a:pPr algn="r" eaLnBrk="1" hangingPunct="1">
              <a:buFont typeface="Arial" panose="020B0604020202020204" pitchFamily="34" charset="0"/>
              <a:buNone/>
            </a:pPr>
            <a:r>
              <a:rPr lang="en-CA" altLang="en-US" sz="4000" b="1" dirty="0"/>
              <a:t>			- </a:t>
            </a:r>
            <a:r>
              <a:rPr lang="en-CA" altLang="en-US" sz="4000" b="1" i="1" dirty="0"/>
              <a:t>Luke 6:46</a:t>
            </a:r>
          </a:p>
        </p:txBody>
      </p:sp>
      <p:pic>
        <p:nvPicPr>
          <p:cNvPr id="24582" name="Picture 3" descr="C:\Users\jbowen\AppData\Local\Microsoft\Windows\Temporary Internet Files\Content.IE5\CTA67CVW\MC900297521[1].wmf">
            <a:extLst>
              <a:ext uri="{FF2B5EF4-FFF2-40B4-BE49-F238E27FC236}">
                <a16:creationId xmlns:a16="http://schemas.microsoft.com/office/drawing/2014/main" id="{6CE99665-B653-2C5D-2E11-A30B9F70B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01" y="2133030"/>
            <a:ext cx="3264017" cy="4367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34000" b="-34000"/>
          </a:stretch>
        </a:blipFill>
        <a:effectLst/>
      </p:bgPr>
    </p:bg>
    <p:spTree>
      <p:nvGrpSpPr>
        <p:cNvPr id="1" name=""/>
        <p:cNvGrpSpPr/>
        <p:nvPr/>
      </p:nvGrpSpPr>
      <p:grpSpPr>
        <a:xfrm>
          <a:off x="0" y="0"/>
          <a:ext cx="0" cy="0"/>
          <a:chOff x="0" y="0"/>
          <a:chExt cx="0" cy="0"/>
        </a:xfrm>
      </p:grpSpPr>
      <p:sp>
        <p:nvSpPr>
          <p:cNvPr id="26629" name="Title 6">
            <a:extLst>
              <a:ext uri="{FF2B5EF4-FFF2-40B4-BE49-F238E27FC236}">
                <a16:creationId xmlns:a16="http://schemas.microsoft.com/office/drawing/2014/main" id="{70104F6C-9C0B-2A39-0881-60ACFAAD9DED}"/>
              </a:ext>
            </a:extLst>
          </p:cNvPr>
          <p:cNvSpPr>
            <a:spLocks noGrp="1"/>
          </p:cNvSpPr>
          <p:nvPr>
            <p:ph type="title"/>
          </p:nvPr>
        </p:nvSpPr>
        <p:spPr/>
        <p:txBody>
          <a:bodyPr/>
          <a:lstStyle/>
          <a:p>
            <a:pPr eaLnBrk="1" hangingPunct="1"/>
            <a:r>
              <a:rPr lang="en-CA" altLang="en-US" b="1"/>
              <a:t>5. The Holy Spirit</a:t>
            </a:r>
          </a:p>
        </p:txBody>
      </p:sp>
      <p:sp>
        <p:nvSpPr>
          <p:cNvPr id="2" name="Content Placeholder 1">
            <a:extLst>
              <a:ext uri="{FF2B5EF4-FFF2-40B4-BE49-F238E27FC236}">
                <a16:creationId xmlns:a16="http://schemas.microsoft.com/office/drawing/2014/main" id="{E1275FFA-32B6-5F9F-DA33-2FD43D45D29F}"/>
              </a:ext>
            </a:extLst>
          </p:cNvPr>
          <p:cNvSpPr>
            <a:spLocks noGrp="1"/>
          </p:cNvSpPr>
          <p:nvPr>
            <p:ph idx="1"/>
          </p:nvPr>
        </p:nvSpPr>
        <p:spPr>
          <a:xfrm>
            <a:off x="609600" y="1600201"/>
            <a:ext cx="7574632" cy="4525963"/>
          </a:xfrm>
        </p:spPr>
        <p:txBody>
          <a:bodyPr/>
          <a:lstStyle/>
          <a:p>
            <a:pPr marL="0" indent="0">
              <a:buNone/>
            </a:pPr>
            <a:r>
              <a:rPr lang="en-US" b="1" dirty="0"/>
              <a:t>It’s no good giving me a play like Hamlet or King Lear and telling me to write a play like that. Shakespeare could do it; I can’t. And it is no good showing me a life like the life of Jesus and telling me to live a life like that. Jesus could do it; I can’t. But if the genius of Shakespeare could come and live in me, then I could write plays like his. And if the Spirit of Jesus could come and live in me, then I could live a life like his.</a:t>
            </a:r>
          </a:p>
        </p:txBody>
      </p:sp>
      <p:sp>
        <p:nvSpPr>
          <p:cNvPr id="5" name="Slide Number Placeholder 4">
            <a:extLst>
              <a:ext uri="{FF2B5EF4-FFF2-40B4-BE49-F238E27FC236}">
                <a16:creationId xmlns:a16="http://schemas.microsoft.com/office/drawing/2014/main" id="{8A5EBA5C-A146-2811-57CE-82E7B2CD459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9B5EC0-A66F-481D-B676-AEF4D420B0C1}" type="slidenum">
              <a:rPr lang="en-CA" altLang="en-US">
                <a:solidFill>
                  <a:srgbClr val="898989"/>
                </a:solidFill>
                <a:latin typeface="Calibri" panose="020F0502020204030204" pitchFamily="34" charset="0"/>
              </a:rPr>
              <a:pPr eaLnBrk="1" hangingPunct="1"/>
              <a:t>24</a:t>
            </a:fld>
            <a:endParaRPr lang="en-CA" altLang="en-US">
              <a:solidFill>
                <a:srgbClr val="898989"/>
              </a:solidFill>
              <a:latin typeface="Calibri" panose="020F0502020204030204" pitchFamily="34" charset="0"/>
            </a:endParaRPr>
          </a:p>
        </p:txBody>
      </p:sp>
      <p:pic>
        <p:nvPicPr>
          <p:cNvPr id="9" name="Picture 2" descr="http://dailyoffice.files.wordpress.com/2009/11/williamtemplephoto-355.jpg">
            <a:extLst>
              <a:ext uri="{FF2B5EF4-FFF2-40B4-BE49-F238E27FC236}">
                <a16:creationId xmlns:a16="http://schemas.microsoft.com/office/drawing/2014/main" id="{856395E1-C180-5AF0-87D4-DE89292F71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1726" y="2636912"/>
            <a:ext cx="2611437"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a:extLst>
              <a:ext uri="{FF2B5EF4-FFF2-40B4-BE49-F238E27FC236}">
                <a16:creationId xmlns:a16="http://schemas.microsoft.com/office/drawing/2014/main" id="{7E123394-FEBA-A974-CE68-14087DC1B455}"/>
              </a:ext>
            </a:extLst>
          </p:cNvPr>
          <p:cNvSpPr txBox="1">
            <a:spLocks noChangeArrowheads="1"/>
          </p:cNvSpPr>
          <p:nvPr/>
        </p:nvSpPr>
        <p:spPr bwMode="auto">
          <a:xfrm>
            <a:off x="8439199" y="6000750"/>
            <a:ext cx="3273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2000" b="1" dirty="0">
                <a:latin typeface="Calibri" panose="020F0502020204030204" pitchFamily="34" charset="0"/>
              </a:rPr>
              <a:t>Archbishop William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34000" b="-3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6269E-3126-215E-E97D-46A280F33421}"/>
              </a:ext>
            </a:extLst>
          </p:cNvPr>
          <p:cNvSpPr>
            <a:spLocks noGrp="1"/>
          </p:cNvSpPr>
          <p:nvPr>
            <p:ph type="title"/>
          </p:nvPr>
        </p:nvSpPr>
        <p:spPr/>
        <p:txBody>
          <a:bodyPr/>
          <a:lstStyle/>
          <a:p>
            <a:r>
              <a:rPr lang="en-CA" dirty="0"/>
              <a:t>The Holy Spirit</a:t>
            </a:r>
          </a:p>
        </p:txBody>
      </p:sp>
      <p:sp>
        <p:nvSpPr>
          <p:cNvPr id="27651" name="Content Placeholder 2">
            <a:extLst>
              <a:ext uri="{FF2B5EF4-FFF2-40B4-BE49-F238E27FC236}">
                <a16:creationId xmlns:a16="http://schemas.microsoft.com/office/drawing/2014/main" id="{567D416F-CE15-B71D-C835-DA60CE8DE54B}"/>
              </a:ext>
            </a:extLst>
          </p:cNvPr>
          <p:cNvSpPr>
            <a:spLocks noGrp="1"/>
          </p:cNvSpPr>
          <p:nvPr>
            <p:ph idx="1"/>
          </p:nvPr>
        </p:nvSpPr>
        <p:spPr/>
        <p:txBody>
          <a:bodyPr/>
          <a:lstStyle/>
          <a:p>
            <a:pPr lvl="1" eaLnBrk="1" hangingPunct="1">
              <a:buFont typeface="Wingdings" panose="05000000000000000000" pitchFamily="2" charset="2"/>
              <a:buChar char="Ø"/>
            </a:pPr>
            <a:r>
              <a:rPr lang="en-CA" altLang="en-US" sz="3200" dirty="0"/>
              <a:t> </a:t>
            </a:r>
            <a:r>
              <a:rPr lang="en-CA" altLang="en-US" sz="4000" b="1" dirty="0"/>
              <a:t>Creates community</a:t>
            </a:r>
          </a:p>
          <a:p>
            <a:pPr lvl="1" eaLnBrk="1" hangingPunct="1">
              <a:buFont typeface="Wingdings" panose="05000000000000000000" pitchFamily="2" charset="2"/>
              <a:buChar char="Ø"/>
            </a:pPr>
            <a:r>
              <a:rPr lang="en-CA" altLang="en-US" sz="4000" b="1" dirty="0"/>
              <a:t> Makes Jesus real in worship and prayer</a:t>
            </a:r>
          </a:p>
          <a:p>
            <a:pPr lvl="1" eaLnBrk="1" hangingPunct="1">
              <a:buFont typeface="Wingdings" panose="05000000000000000000" pitchFamily="2" charset="2"/>
              <a:buChar char="Ø"/>
            </a:pPr>
            <a:r>
              <a:rPr lang="en-CA" altLang="en-US" sz="4000" b="1" dirty="0"/>
              <a:t> Helps us understand how to live in the	story of the Bible</a:t>
            </a:r>
          </a:p>
          <a:p>
            <a:pPr lvl="1" eaLnBrk="1" hangingPunct="1">
              <a:buFont typeface="Wingdings" panose="05000000000000000000" pitchFamily="2" charset="2"/>
              <a:buChar char="Ø"/>
            </a:pPr>
            <a:r>
              <a:rPr lang="en-CA" altLang="en-US" sz="4000" b="1" dirty="0"/>
              <a:t> Gives us strength and creativity to do what Jesus asks of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65A72-1637-1C21-99DA-36145E883B2B}"/>
              </a:ext>
            </a:extLst>
          </p:cNvPr>
          <p:cNvSpPr>
            <a:spLocks noGrp="1"/>
          </p:cNvSpPr>
          <p:nvPr>
            <p:ph type="title"/>
          </p:nvPr>
        </p:nvSpPr>
        <p:spPr>
          <a:ln>
            <a:solidFill>
              <a:schemeClr val="tx2">
                <a:lumMod val="75000"/>
              </a:schemeClr>
            </a:solidFill>
          </a:ln>
        </p:spPr>
        <p:txBody>
          <a:bodyPr rtlCol="0">
            <a:normAutofit/>
          </a:bodyPr>
          <a:lstStyle/>
          <a:p>
            <a:pPr eaLnBrk="1" fontAlgn="auto" hangingPunct="1">
              <a:spcAft>
                <a:spcPts val="0"/>
              </a:spcAft>
              <a:defRPr/>
            </a:pPr>
            <a:r>
              <a:rPr lang="en-CA" b="1" dirty="0">
                <a:solidFill>
                  <a:srgbClr val="0070C0"/>
                </a:solidFill>
              </a:rPr>
              <a:t>Pause for reflection</a:t>
            </a:r>
          </a:p>
        </p:txBody>
      </p:sp>
      <p:sp>
        <p:nvSpPr>
          <p:cNvPr id="28675" name="Content Placeholder 2">
            <a:extLst>
              <a:ext uri="{FF2B5EF4-FFF2-40B4-BE49-F238E27FC236}">
                <a16:creationId xmlns:a16="http://schemas.microsoft.com/office/drawing/2014/main" id="{DECCA0E3-1C6E-F3E7-A0F2-F9586B3E99E3}"/>
              </a:ext>
            </a:extLst>
          </p:cNvPr>
          <p:cNvSpPr>
            <a:spLocks noGrp="1"/>
          </p:cNvSpPr>
          <p:nvPr>
            <p:ph idx="1"/>
          </p:nvPr>
        </p:nvSpPr>
        <p:spPr/>
        <p:txBody>
          <a:bodyPr/>
          <a:lstStyle/>
          <a:p>
            <a:pPr marL="0" indent="0" eaLnBrk="1" hangingPunct="1">
              <a:buNone/>
            </a:pPr>
            <a:r>
              <a:rPr lang="en-CA" altLang="en-US" sz="3600" b="1" dirty="0">
                <a:solidFill>
                  <a:srgbClr val="7030A0"/>
                </a:solidFill>
              </a:rPr>
              <a:t>Where are we at in our discipleship?</a:t>
            </a:r>
            <a:endParaRPr lang="en-CA" altLang="en-US" sz="3600" b="1" dirty="0">
              <a:solidFill>
                <a:srgbClr val="006600"/>
              </a:solidFill>
            </a:endParaRPr>
          </a:p>
          <a:p>
            <a:pPr eaLnBrk="1" hangingPunct="1">
              <a:buFont typeface="Arial" panose="020B0604020202020204" pitchFamily="34" charset="0"/>
              <a:buNone/>
            </a:pPr>
            <a:endParaRPr lang="en-CA" altLang="en-US" sz="1000" b="1" dirty="0">
              <a:solidFill>
                <a:srgbClr val="006600"/>
              </a:solidFill>
            </a:endParaRPr>
          </a:p>
          <a:p>
            <a:pPr lvl="1" eaLnBrk="1" hangingPunct="1"/>
            <a:r>
              <a:rPr lang="en-CA" altLang="en-US" sz="3600" b="1" dirty="0">
                <a:solidFill>
                  <a:srgbClr val="006600"/>
                </a:solidFill>
              </a:rPr>
              <a:t>Is “discipleship” a new idea for you?</a:t>
            </a:r>
          </a:p>
          <a:p>
            <a:pPr lvl="1" eaLnBrk="1" hangingPunct="1"/>
            <a:r>
              <a:rPr lang="en-CA" altLang="en-US" sz="3600" b="1" dirty="0">
                <a:solidFill>
                  <a:srgbClr val="006600"/>
                </a:solidFill>
              </a:rPr>
              <a:t>Are we seeking to be faithful apprentices?</a:t>
            </a:r>
          </a:p>
          <a:p>
            <a:pPr lvl="1" eaLnBrk="1" hangingPunct="1"/>
            <a:r>
              <a:rPr lang="en-US" altLang="en-US" sz="3600" b="1" dirty="0">
                <a:solidFill>
                  <a:srgbClr val="006600"/>
                </a:solidFill>
              </a:rPr>
              <a:t>Do you feel enthusiastic about it? Nervous? Curious? </a:t>
            </a:r>
            <a:endParaRPr lang="en-CA" altLang="en-US" sz="3600" b="1" dirty="0">
              <a:solidFill>
                <a:srgbClr val="006600"/>
              </a:solidFill>
            </a:endParaRPr>
          </a:p>
          <a:p>
            <a:pPr lvl="1" eaLnBrk="1" hangingPunct="1"/>
            <a:r>
              <a:rPr lang="en-CA" altLang="en-US" sz="3600" b="1" dirty="0">
                <a:solidFill>
                  <a:srgbClr val="006600"/>
                </a:solidFill>
              </a:rPr>
              <a:t>Are we part-time apprentices who should be full-time?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72A14-7226-FD8E-0088-B009BFE3767B}"/>
              </a:ext>
            </a:extLst>
          </p:cNvPr>
          <p:cNvSpPr>
            <a:spLocks noGrp="1"/>
          </p:cNvSpPr>
          <p:nvPr>
            <p:ph type="title"/>
          </p:nvPr>
        </p:nvSpPr>
        <p:spPr/>
        <p:txBody>
          <a:bodyPr/>
          <a:lstStyle/>
          <a:p>
            <a:r>
              <a:rPr lang="en-CA" dirty="0"/>
              <a:t>The Great Commission</a:t>
            </a:r>
          </a:p>
        </p:txBody>
      </p:sp>
      <p:sp>
        <p:nvSpPr>
          <p:cNvPr id="29699" name="Rectangle 2">
            <a:extLst>
              <a:ext uri="{FF2B5EF4-FFF2-40B4-BE49-F238E27FC236}">
                <a16:creationId xmlns:a16="http://schemas.microsoft.com/office/drawing/2014/main" id="{9E5594FE-C0D3-DE06-9AEA-B04B6A280B77}"/>
              </a:ext>
            </a:extLst>
          </p:cNvPr>
          <p:cNvSpPr>
            <a:spLocks noGrp="1" noChangeArrowheads="1"/>
          </p:cNvSpPr>
          <p:nvPr>
            <p:ph idx="1"/>
          </p:nvPr>
        </p:nvSpPr>
        <p:spPr/>
        <p:txBody>
          <a:bodyPr/>
          <a:lstStyle/>
          <a:p>
            <a:pPr marL="0" indent="0" eaLnBrk="1" hangingPunct="1">
              <a:spcBef>
                <a:spcPct val="50000"/>
              </a:spcBef>
              <a:buNone/>
            </a:pPr>
            <a:r>
              <a:rPr lang="en-US" altLang="en-US" sz="3000" dirty="0">
                <a:latin typeface="Arial" panose="020B0604020202020204" pitchFamily="34" charset="0"/>
                <a:cs typeface="Arial" panose="020B0604020202020204" pitchFamily="34" charset="0"/>
              </a:rPr>
              <a:t>Then the eleven disciples went to Galilee, to the mountain where Jesus had told them to go. When they saw him, they worshiped him; but some doubted. Then Jesus came to them and said, “All authority in heaven and on earth has been given to me. Therefore go and make disciples of all nations, baptizing them in the name of the Father and of the Son and of the Holy Spirit, and teaching them to obey everything I have commanded you. And surely I am with you always, to the very end of the age.”</a:t>
            </a:r>
            <a:r>
              <a:rPr lang="en-CA" altLang="en-US" sz="3000" b="1" dirty="0">
                <a:latin typeface="Arial Black" panose="020B0A04020102020204" pitchFamily="34" charset="0"/>
              </a:rPr>
              <a:t>	</a:t>
            </a:r>
            <a:r>
              <a:rPr lang="en-CA" altLang="en-US" b="1" dirty="0"/>
              <a:t>							</a:t>
            </a:r>
            <a:r>
              <a:rPr lang="en-US" altLang="en-US" sz="2200" b="1" i="1" dirty="0">
                <a:latin typeface="Tahoma" panose="020B0604030504040204" pitchFamily="34" charset="0"/>
              </a:rPr>
              <a:t>Matthew 28.16-20</a:t>
            </a:r>
            <a:endParaRPr lang="en-US" altLang="en-US" sz="2600" b="1" i="1" dirty="0">
              <a:latin typeface="Tahoma" panose="020B060403050404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73AB5F38-CF8B-AD5E-010A-05CC00036176}"/>
              </a:ext>
            </a:extLst>
          </p:cNvPr>
          <p:cNvSpPr>
            <a:spLocks noGrp="1"/>
          </p:cNvSpPr>
          <p:nvPr>
            <p:ph type="title"/>
          </p:nvPr>
        </p:nvSpPr>
        <p:spPr>
          <a:xfrm>
            <a:off x="609600" y="260648"/>
            <a:ext cx="10972800" cy="1143000"/>
          </a:xfrm>
        </p:spPr>
        <p:txBody>
          <a:bodyPr/>
          <a:lstStyle/>
          <a:p>
            <a:r>
              <a:rPr lang="en-CA" altLang="en-US" b="1" dirty="0"/>
              <a:t>Images of evangelism— positive and negative</a:t>
            </a:r>
          </a:p>
        </p:txBody>
      </p:sp>
      <p:pic>
        <p:nvPicPr>
          <p:cNvPr id="30725" name="Picture 6" descr="alpha.png">
            <a:extLst>
              <a:ext uri="{FF2B5EF4-FFF2-40B4-BE49-F238E27FC236}">
                <a16:creationId xmlns:a16="http://schemas.microsoft.com/office/drawing/2014/main" id="{5F3AD0CE-4ECF-0C97-5A9A-88B82BF3C8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486656">
            <a:off x="9575505" y="1355726"/>
            <a:ext cx="2151063"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8" descr="Street evangelist.jpeg">
            <a:extLst>
              <a:ext uri="{FF2B5EF4-FFF2-40B4-BE49-F238E27FC236}">
                <a16:creationId xmlns:a16="http://schemas.microsoft.com/office/drawing/2014/main" id="{85F50CEA-F44B-D739-A2AA-E7050D82651A}"/>
              </a:ext>
            </a:extLst>
          </p:cNvPr>
          <p:cNvPicPr>
            <a:picLocks noChangeAspect="1"/>
          </p:cNvPicPr>
          <p:nvPr/>
        </p:nvPicPr>
        <p:blipFill>
          <a:blip r:embed="rId4">
            <a:extLst>
              <a:ext uri="{28A0092B-C50C-407E-A947-70E740481C1C}">
                <a14:useLocalDpi xmlns:a14="http://schemas.microsoft.com/office/drawing/2010/main" val="0"/>
              </a:ext>
            </a:extLst>
          </a:blip>
          <a:srcRect l="47249"/>
          <a:stretch>
            <a:fillRect/>
          </a:stretch>
        </p:blipFill>
        <p:spPr bwMode="auto">
          <a:xfrm rot="1313484">
            <a:off x="7125135" y="3520282"/>
            <a:ext cx="1957388"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2" descr="Billy Graham 2.jpg">
            <a:extLst>
              <a:ext uri="{FF2B5EF4-FFF2-40B4-BE49-F238E27FC236}">
                <a16:creationId xmlns:a16="http://schemas.microsoft.com/office/drawing/2014/main" id="{ECEEDF07-5940-8A54-F461-860CC5EBC658}"/>
              </a:ext>
            </a:extLst>
          </p:cNvPr>
          <p:cNvPicPr>
            <a:picLocks noChangeAspect="1"/>
          </p:cNvPicPr>
          <p:nvPr/>
        </p:nvPicPr>
        <p:blipFill>
          <a:blip r:embed="rId5">
            <a:extLst>
              <a:ext uri="{28A0092B-C50C-407E-A947-70E740481C1C}">
                <a14:useLocalDpi xmlns:a14="http://schemas.microsoft.com/office/drawing/2010/main" val="0"/>
              </a:ext>
            </a:extLst>
          </a:blip>
          <a:srcRect r="26492" b="7240"/>
          <a:stretch>
            <a:fillRect/>
          </a:stretch>
        </p:blipFill>
        <p:spPr bwMode="auto">
          <a:xfrm>
            <a:off x="547626" y="1557338"/>
            <a:ext cx="22828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13" descr="Reconciliation.jpeg">
            <a:extLst>
              <a:ext uri="{FF2B5EF4-FFF2-40B4-BE49-F238E27FC236}">
                <a16:creationId xmlns:a16="http://schemas.microsoft.com/office/drawing/2014/main" id="{117122C3-7C51-EE10-5DF8-71729C085A50}"/>
              </a:ext>
            </a:extLst>
          </p:cNvPr>
          <p:cNvPicPr>
            <a:picLocks noChangeAspect="1"/>
          </p:cNvPicPr>
          <p:nvPr/>
        </p:nvPicPr>
        <p:blipFill>
          <a:blip r:embed="rId6">
            <a:extLst>
              <a:ext uri="{28A0092B-C50C-407E-A947-70E740481C1C}">
                <a14:useLocalDpi xmlns:a14="http://schemas.microsoft.com/office/drawing/2010/main" val="0"/>
              </a:ext>
            </a:extLst>
          </a:blip>
          <a:srcRect l="5299" r="11684"/>
          <a:stretch>
            <a:fillRect/>
          </a:stretch>
        </p:blipFill>
        <p:spPr bwMode="auto">
          <a:xfrm>
            <a:off x="4567423" y="1677660"/>
            <a:ext cx="2992437"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9" descr="tract evangelism.jpg">
            <a:extLst>
              <a:ext uri="{FF2B5EF4-FFF2-40B4-BE49-F238E27FC236}">
                <a16:creationId xmlns:a16="http://schemas.microsoft.com/office/drawing/2014/main" id="{6C892671-6F7F-A2C3-47DE-7B53C772352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21057309">
            <a:off x="2560348" y="3871601"/>
            <a:ext cx="2122488"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E76A88F-7820-5483-E7D0-D55F1BD61331}"/>
              </a:ext>
            </a:extLst>
          </p:cNvPr>
          <p:cNvSpPr>
            <a:spLocks noGrp="1"/>
          </p:cNvSpPr>
          <p:nvPr>
            <p:ph type="title"/>
          </p:nvPr>
        </p:nvSpPr>
        <p:spPr>
          <a:ln>
            <a:solidFill>
              <a:schemeClr val="accent1"/>
            </a:solidFill>
            <a:miter lim="800000"/>
            <a:headEnd/>
            <a:tailEnd/>
          </a:ln>
        </p:spPr>
        <p:txBody>
          <a:bodyPr/>
          <a:lstStyle/>
          <a:p>
            <a:pPr algn="l" eaLnBrk="1" hangingPunct="1"/>
            <a:r>
              <a:rPr lang="en-CA" altLang="en-US" b="1" dirty="0"/>
              <a:t>What is Evangelism?</a:t>
            </a:r>
          </a:p>
        </p:txBody>
      </p:sp>
      <p:sp>
        <p:nvSpPr>
          <p:cNvPr id="31747" name="Content Placeholder 2">
            <a:extLst>
              <a:ext uri="{FF2B5EF4-FFF2-40B4-BE49-F238E27FC236}">
                <a16:creationId xmlns:a16="http://schemas.microsoft.com/office/drawing/2014/main" id="{6CD1CEB4-94EB-4AB1-D294-248F4203AA57}"/>
              </a:ext>
            </a:extLst>
          </p:cNvPr>
          <p:cNvSpPr>
            <a:spLocks noGrp="1"/>
          </p:cNvSpPr>
          <p:nvPr>
            <p:ph idx="1"/>
          </p:nvPr>
        </p:nvSpPr>
        <p:spPr/>
        <p:txBody>
          <a:bodyPr/>
          <a:lstStyle/>
          <a:p>
            <a:pPr algn="ctr" eaLnBrk="1" hangingPunct="1">
              <a:buFont typeface="Wingdings" panose="05000000000000000000" pitchFamily="2" charset="2"/>
              <a:buChar char="v"/>
            </a:pPr>
            <a:r>
              <a:rPr lang="en-CA" altLang="en-US" sz="4000" b="1">
                <a:solidFill>
                  <a:srgbClr val="000099"/>
                </a:solidFill>
              </a:rPr>
              <a:t>co-operating with the Holy Spirit </a:t>
            </a:r>
          </a:p>
          <a:p>
            <a:pPr algn="ctr" eaLnBrk="1" hangingPunct="1">
              <a:buFont typeface="Wingdings" panose="05000000000000000000" pitchFamily="2" charset="2"/>
              <a:buChar char="v"/>
            </a:pPr>
            <a:r>
              <a:rPr lang="en-CA" altLang="en-US" sz="4000" b="1">
                <a:solidFill>
                  <a:srgbClr val="000099"/>
                </a:solidFill>
              </a:rPr>
              <a:t>to help people </a:t>
            </a:r>
          </a:p>
          <a:p>
            <a:pPr algn="ctr" eaLnBrk="1" hangingPunct="1">
              <a:buFont typeface="Wingdings" panose="05000000000000000000" pitchFamily="2" charset="2"/>
              <a:buChar char="v"/>
            </a:pPr>
            <a:r>
              <a:rPr lang="en-CA" altLang="en-US" sz="4000" b="1">
                <a:solidFill>
                  <a:srgbClr val="000099"/>
                </a:solidFill>
              </a:rPr>
              <a:t>take steps towards </a:t>
            </a:r>
          </a:p>
          <a:p>
            <a:pPr algn="ctr" eaLnBrk="1" hangingPunct="1">
              <a:buFont typeface="Wingdings" panose="05000000000000000000" pitchFamily="2" charset="2"/>
              <a:buChar char="v"/>
            </a:pPr>
            <a:r>
              <a:rPr lang="en-CA" altLang="en-US" sz="4000" b="1">
                <a:solidFill>
                  <a:srgbClr val="000099"/>
                </a:solidFill>
              </a:rPr>
              <a:t>being apprentices of Jesus.</a:t>
            </a:r>
            <a:endParaRPr lang="en-CA" altLang="en-US" sz="4000" b="1" dirty="0">
              <a:solidFill>
                <a:srgbClr val="00009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74E84873-D859-750C-31B3-EDB3777295C1}"/>
              </a:ext>
            </a:extLst>
          </p:cNvPr>
          <p:cNvSpPr>
            <a:spLocks noGrp="1"/>
          </p:cNvSpPr>
          <p:nvPr>
            <p:ph type="title"/>
          </p:nvPr>
        </p:nvSpPr>
        <p:spPr>
          <a:ln>
            <a:solidFill>
              <a:schemeClr val="accent1"/>
            </a:solidFill>
            <a:miter lim="800000"/>
            <a:headEnd/>
            <a:tailEnd/>
          </a:ln>
        </p:spPr>
        <p:txBody>
          <a:bodyPr/>
          <a:lstStyle/>
          <a:p>
            <a:pPr algn="l" eaLnBrk="1" hangingPunct="1"/>
            <a:r>
              <a:rPr lang="en-CA" altLang="en-US" b="1" u="sng"/>
              <a:t>What is Evangelism</a:t>
            </a:r>
            <a:r>
              <a:rPr lang="en-CA" altLang="en-US" b="1"/>
              <a:t>?</a:t>
            </a:r>
          </a:p>
        </p:txBody>
      </p:sp>
      <p:sp>
        <p:nvSpPr>
          <p:cNvPr id="3" name="Content Placeholder 2">
            <a:extLst>
              <a:ext uri="{FF2B5EF4-FFF2-40B4-BE49-F238E27FC236}">
                <a16:creationId xmlns:a16="http://schemas.microsoft.com/office/drawing/2014/main" id="{4F8A0BC7-4EFF-5FFA-0234-441B8F7AEDB1}"/>
              </a:ext>
            </a:extLst>
          </p:cNvPr>
          <p:cNvSpPr>
            <a:spLocks noGrp="1"/>
          </p:cNvSpPr>
          <p:nvPr>
            <p:ph idx="1"/>
          </p:nvPr>
        </p:nvSpPr>
        <p:spPr/>
        <p:txBody>
          <a:bodyPr rtlCol="0">
            <a:normAutofit fontScale="92500" lnSpcReduction="20000"/>
          </a:bodyPr>
          <a:lstStyle/>
          <a:p>
            <a:pPr eaLnBrk="1" fontAlgn="auto" hangingPunct="1">
              <a:spcAft>
                <a:spcPts val="0"/>
              </a:spcAft>
              <a:buFont typeface="Arial" charset="0"/>
              <a:buChar char="•"/>
              <a:defRPr/>
            </a:pPr>
            <a:r>
              <a:rPr lang="en-CA" sz="4000" b="1" dirty="0">
                <a:solidFill>
                  <a:srgbClr val="000099"/>
                </a:solidFill>
              </a:rPr>
              <a:t>THE REAL EVANGELIST </a:t>
            </a:r>
          </a:p>
          <a:p>
            <a:pPr eaLnBrk="1" fontAlgn="auto" hangingPunct="1">
              <a:spcAft>
                <a:spcPts val="0"/>
              </a:spcAft>
              <a:buNone/>
              <a:defRPr/>
            </a:pPr>
            <a:r>
              <a:rPr lang="en-CA" sz="4000" b="1" dirty="0"/>
              <a:t>		</a:t>
            </a:r>
            <a:r>
              <a:rPr lang="en-CA" sz="4000" b="1" dirty="0">
                <a:solidFill>
                  <a:srgbClr val="C00000"/>
                </a:solidFill>
              </a:rPr>
              <a:t>co-operating with </a:t>
            </a:r>
            <a:r>
              <a:rPr lang="en-CA" sz="4000" b="1" i="1" dirty="0">
                <a:solidFill>
                  <a:srgbClr val="C00000"/>
                </a:solidFill>
              </a:rPr>
              <a:t>the Holy Spirit </a:t>
            </a:r>
          </a:p>
          <a:p>
            <a:pPr eaLnBrk="1" fontAlgn="auto" hangingPunct="1">
              <a:spcAft>
                <a:spcPts val="0"/>
              </a:spcAft>
              <a:buFont typeface="Arial" charset="0"/>
              <a:buChar char="•"/>
              <a:defRPr/>
            </a:pPr>
            <a:r>
              <a:rPr lang="en-CA" sz="4000" b="1" dirty="0">
                <a:solidFill>
                  <a:srgbClr val="000099"/>
                </a:solidFill>
              </a:rPr>
              <a:t>THE CHURCH’S ROLE</a:t>
            </a:r>
          </a:p>
          <a:p>
            <a:pPr eaLnBrk="1" fontAlgn="auto" hangingPunct="1">
              <a:spcAft>
                <a:spcPts val="0"/>
              </a:spcAft>
              <a:buNone/>
              <a:defRPr/>
            </a:pPr>
            <a:r>
              <a:rPr lang="en-CA" sz="4000" b="1" dirty="0"/>
              <a:t>		</a:t>
            </a:r>
            <a:r>
              <a:rPr lang="en-CA" sz="4000" b="1" dirty="0">
                <a:solidFill>
                  <a:srgbClr val="C00000"/>
                </a:solidFill>
              </a:rPr>
              <a:t>to </a:t>
            </a:r>
            <a:r>
              <a:rPr lang="en-CA" sz="4000" b="1" i="1" dirty="0">
                <a:solidFill>
                  <a:srgbClr val="C00000"/>
                </a:solidFill>
              </a:rPr>
              <a:t>help</a:t>
            </a:r>
            <a:r>
              <a:rPr lang="en-CA" sz="4000" b="1" dirty="0">
                <a:solidFill>
                  <a:srgbClr val="C00000"/>
                </a:solidFill>
              </a:rPr>
              <a:t> people </a:t>
            </a:r>
          </a:p>
          <a:p>
            <a:pPr eaLnBrk="1" fontAlgn="auto" hangingPunct="1">
              <a:spcAft>
                <a:spcPts val="0"/>
              </a:spcAft>
              <a:buFont typeface="Arial" charset="0"/>
              <a:buChar char="•"/>
              <a:defRPr/>
            </a:pPr>
            <a:r>
              <a:rPr lang="en-CA" sz="4000" b="1" dirty="0">
                <a:solidFill>
                  <a:srgbClr val="000099"/>
                </a:solidFill>
              </a:rPr>
              <a:t>THE HOW</a:t>
            </a:r>
          </a:p>
          <a:p>
            <a:pPr eaLnBrk="1" fontAlgn="auto" hangingPunct="1">
              <a:spcAft>
                <a:spcPts val="0"/>
              </a:spcAft>
              <a:buNone/>
              <a:defRPr/>
            </a:pPr>
            <a:r>
              <a:rPr lang="en-CA" sz="4000" b="1" dirty="0"/>
              <a:t>		</a:t>
            </a:r>
            <a:r>
              <a:rPr lang="en-CA" sz="4000" b="1" dirty="0">
                <a:solidFill>
                  <a:srgbClr val="C00000"/>
                </a:solidFill>
              </a:rPr>
              <a:t>take </a:t>
            </a:r>
            <a:r>
              <a:rPr lang="en-CA" sz="4000" b="1" i="1" dirty="0">
                <a:solidFill>
                  <a:srgbClr val="C00000"/>
                </a:solidFill>
              </a:rPr>
              <a:t>steps</a:t>
            </a:r>
            <a:r>
              <a:rPr lang="en-CA" sz="4000" b="1" dirty="0">
                <a:solidFill>
                  <a:srgbClr val="C00000"/>
                </a:solidFill>
              </a:rPr>
              <a:t> towards </a:t>
            </a:r>
          </a:p>
          <a:p>
            <a:pPr eaLnBrk="1" fontAlgn="auto" hangingPunct="1">
              <a:spcAft>
                <a:spcPts val="0"/>
              </a:spcAft>
              <a:buFont typeface="Arial" charset="0"/>
              <a:buChar char="•"/>
              <a:defRPr/>
            </a:pPr>
            <a:r>
              <a:rPr lang="en-CA" sz="4000" b="1" dirty="0">
                <a:solidFill>
                  <a:srgbClr val="000099"/>
                </a:solidFill>
              </a:rPr>
              <a:t>THE GOAL </a:t>
            </a:r>
          </a:p>
          <a:p>
            <a:pPr eaLnBrk="1" fontAlgn="auto" hangingPunct="1">
              <a:spcAft>
                <a:spcPts val="0"/>
              </a:spcAft>
              <a:buNone/>
              <a:defRPr/>
            </a:pPr>
            <a:r>
              <a:rPr lang="en-CA" sz="4000" b="1" dirty="0"/>
              <a:t>		</a:t>
            </a:r>
            <a:r>
              <a:rPr lang="en-CA" sz="4000" b="1" dirty="0">
                <a:solidFill>
                  <a:srgbClr val="C00000"/>
                </a:solidFill>
              </a:rPr>
              <a:t>being </a:t>
            </a:r>
            <a:r>
              <a:rPr lang="en-CA" sz="4000" b="1" i="1" dirty="0">
                <a:solidFill>
                  <a:srgbClr val="C00000"/>
                </a:solidFill>
              </a:rPr>
              <a:t>apprentices of Jesus</a:t>
            </a:r>
          </a:p>
        </p:txBody>
      </p:sp>
      <p:pic>
        <p:nvPicPr>
          <p:cNvPr id="32774" name="Picture 5" descr="DoveFire.WMF">
            <a:extLst>
              <a:ext uri="{FF2B5EF4-FFF2-40B4-BE49-F238E27FC236}">
                <a16:creationId xmlns:a16="http://schemas.microsoft.com/office/drawing/2014/main" id="{12FA5B1F-9B02-9B95-D27D-67D9366F78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2928939"/>
            <a:ext cx="2357438"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07E15-FCFF-2578-9105-1DD8D99B2BFC}"/>
              </a:ext>
            </a:extLst>
          </p:cNvPr>
          <p:cNvSpPr>
            <a:spLocks noGrp="1"/>
          </p:cNvSpPr>
          <p:nvPr>
            <p:ph type="title"/>
          </p:nvPr>
        </p:nvSpPr>
        <p:spPr>
          <a:xfrm>
            <a:off x="609600" y="260648"/>
            <a:ext cx="6710536" cy="1143000"/>
          </a:xfrm>
        </p:spPr>
        <p:txBody>
          <a:bodyPr/>
          <a:lstStyle/>
          <a:p>
            <a:r>
              <a:rPr lang="en-US" dirty="0"/>
              <a:t>Ways the church can help</a:t>
            </a:r>
            <a:endParaRPr lang="en-CA" dirty="0"/>
          </a:p>
        </p:txBody>
      </p:sp>
      <p:sp>
        <p:nvSpPr>
          <p:cNvPr id="3" name="Content Placeholder 2">
            <a:extLst>
              <a:ext uri="{FF2B5EF4-FFF2-40B4-BE49-F238E27FC236}">
                <a16:creationId xmlns:a16="http://schemas.microsoft.com/office/drawing/2014/main" id="{B06114B7-6D4C-85E1-0503-9DCD2C358BF7}"/>
              </a:ext>
            </a:extLst>
          </p:cNvPr>
          <p:cNvSpPr>
            <a:spLocks noGrp="1"/>
          </p:cNvSpPr>
          <p:nvPr>
            <p:ph idx="1"/>
          </p:nvPr>
        </p:nvSpPr>
        <p:spPr/>
        <p:txBody>
          <a:bodyPr/>
          <a:lstStyle/>
          <a:p>
            <a:pPr lvl="1" eaLnBrk="1" hangingPunct="1">
              <a:buFont typeface="Wingdings" panose="05000000000000000000" pitchFamily="2" charset="2"/>
              <a:buChar char="Ø"/>
            </a:pPr>
            <a:r>
              <a:rPr lang="en-CA" altLang="en-US" sz="4400" i="1" dirty="0"/>
              <a:t> </a:t>
            </a:r>
            <a:r>
              <a:rPr lang="en-CA" altLang="en-US" sz="4400" i="1" dirty="0">
                <a:solidFill>
                  <a:srgbClr val="C00000"/>
                </a:solidFill>
              </a:rPr>
              <a:t>Be a welcoming community</a:t>
            </a:r>
          </a:p>
          <a:p>
            <a:pPr lvl="1" eaLnBrk="1" hangingPunct="1">
              <a:buFont typeface="Wingdings" panose="05000000000000000000" pitchFamily="2" charset="2"/>
              <a:buChar char="Ø"/>
            </a:pPr>
            <a:r>
              <a:rPr lang="en-CA" altLang="en-US" sz="4400" i="1" dirty="0"/>
              <a:t> </a:t>
            </a:r>
            <a:r>
              <a:rPr lang="en-CA" altLang="en-US" sz="4400" i="1" dirty="0">
                <a:solidFill>
                  <a:srgbClr val="00B050"/>
                </a:solidFill>
              </a:rPr>
              <a:t>Talk about our own experiences</a:t>
            </a:r>
          </a:p>
          <a:p>
            <a:pPr lvl="1" eaLnBrk="1" hangingPunct="1">
              <a:buFont typeface="Wingdings" panose="05000000000000000000" pitchFamily="2" charset="2"/>
              <a:buChar char="Ø"/>
            </a:pPr>
            <a:r>
              <a:rPr lang="en-CA" altLang="en-US" sz="4400" i="1" dirty="0"/>
              <a:t> </a:t>
            </a:r>
            <a:r>
              <a:rPr lang="en-CA" altLang="en-US" sz="4400" i="1" dirty="0">
                <a:solidFill>
                  <a:srgbClr val="7030A0"/>
                </a:solidFill>
              </a:rPr>
              <a:t>Offer Christianity 101 –type courses</a:t>
            </a:r>
          </a:p>
          <a:p>
            <a:pPr lvl="1" eaLnBrk="1" hangingPunct="1">
              <a:buFont typeface="Wingdings" panose="05000000000000000000" pitchFamily="2" charset="2"/>
              <a:buChar char="Ø"/>
            </a:pPr>
            <a:r>
              <a:rPr lang="en-CA" altLang="en-US" sz="4400" i="1" dirty="0"/>
              <a:t> </a:t>
            </a:r>
            <a:r>
              <a:rPr lang="en-CA" altLang="en-US" sz="4400" i="1" dirty="0">
                <a:solidFill>
                  <a:srgbClr val="800000"/>
                </a:solidFill>
              </a:rPr>
              <a:t>Lend a book, recommend a website</a:t>
            </a:r>
          </a:p>
          <a:p>
            <a:pPr lvl="1" eaLnBrk="1" hangingPunct="1">
              <a:buFont typeface="Wingdings" panose="05000000000000000000" pitchFamily="2" charset="2"/>
              <a:buChar char="Ø"/>
            </a:pPr>
            <a:r>
              <a:rPr lang="en-CA" altLang="en-US" sz="4400" i="1" dirty="0"/>
              <a:t> </a:t>
            </a:r>
            <a:r>
              <a:rPr lang="en-CA" altLang="en-US" sz="4400" i="1" dirty="0">
                <a:solidFill>
                  <a:srgbClr val="0070C0"/>
                </a:solidFill>
              </a:rPr>
              <a:t>Pray for people, pray with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8" descr="bible book">
            <a:extLst>
              <a:ext uri="{FF2B5EF4-FFF2-40B4-BE49-F238E27FC236}">
                <a16:creationId xmlns:a16="http://schemas.microsoft.com/office/drawing/2014/main" id="{828588B5-7F7A-F183-87A3-FF23536158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2814" y="4214814"/>
            <a:ext cx="6429375" cy="2168525"/>
          </a:xfrm>
          <a:prstGeom prst="rect">
            <a:avLst/>
          </a:prstGeom>
          <a:noFill/>
          <a:ln w="9525">
            <a:solidFill>
              <a:srgbClr val="9900CC"/>
            </a:solidFill>
            <a:miter lim="800000"/>
            <a:headEnd/>
            <a:tailEnd/>
          </a:ln>
          <a:extLst>
            <a:ext uri="{909E8E84-426E-40DD-AFC4-6F175D3DCCD1}">
              <a14:hiddenFill xmlns:a14="http://schemas.microsoft.com/office/drawing/2010/main">
                <a:solidFill>
                  <a:srgbClr val="FFFFFF"/>
                </a:solidFill>
              </a14:hiddenFill>
            </a:ext>
          </a:extLst>
        </p:spPr>
      </p:pic>
      <p:sp>
        <p:nvSpPr>
          <p:cNvPr id="34819" name="AutoShape 10">
            <a:extLst>
              <a:ext uri="{FF2B5EF4-FFF2-40B4-BE49-F238E27FC236}">
                <a16:creationId xmlns:a16="http://schemas.microsoft.com/office/drawing/2014/main" id="{016E2C95-C2F5-4EF0-B985-579F1D92D333}"/>
              </a:ext>
            </a:extLst>
          </p:cNvPr>
          <p:cNvSpPr>
            <a:spLocks noChangeArrowheads="1"/>
          </p:cNvSpPr>
          <p:nvPr/>
        </p:nvSpPr>
        <p:spPr bwMode="auto">
          <a:xfrm rot="2197159">
            <a:off x="1510169" y="4193220"/>
            <a:ext cx="1757951" cy="576263"/>
          </a:xfrm>
          <a:prstGeom prst="rightArrow">
            <a:avLst>
              <a:gd name="adj1" fmla="val 50000"/>
              <a:gd name="adj2" fmla="val 56267"/>
            </a:avLst>
          </a:prstGeom>
          <a:solidFill>
            <a:srgbClr val="9900CC"/>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CA" altLang="en-US"/>
          </a:p>
        </p:txBody>
      </p:sp>
      <p:sp>
        <p:nvSpPr>
          <p:cNvPr id="34820" name="AutoShape 11">
            <a:extLst>
              <a:ext uri="{FF2B5EF4-FFF2-40B4-BE49-F238E27FC236}">
                <a16:creationId xmlns:a16="http://schemas.microsoft.com/office/drawing/2014/main" id="{BA28CD52-9CB8-6D74-E0CF-E766289A7DA8}"/>
              </a:ext>
            </a:extLst>
          </p:cNvPr>
          <p:cNvSpPr>
            <a:spLocks noChangeArrowheads="1"/>
          </p:cNvSpPr>
          <p:nvPr/>
        </p:nvSpPr>
        <p:spPr bwMode="auto">
          <a:xfrm rot="20690262">
            <a:off x="1701927" y="2539907"/>
            <a:ext cx="4949725" cy="576262"/>
          </a:xfrm>
          <a:prstGeom prst="rightArrow">
            <a:avLst>
              <a:gd name="adj1" fmla="val 50000"/>
              <a:gd name="adj2" fmla="val 56267"/>
            </a:avLst>
          </a:prstGeom>
          <a:solidFill>
            <a:srgbClr val="9900CC"/>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CA" altLang="en-US"/>
          </a:p>
        </p:txBody>
      </p:sp>
      <p:sp>
        <p:nvSpPr>
          <p:cNvPr id="40966" name="Text Box 12">
            <a:extLst>
              <a:ext uri="{FF2B5EF4-FFF2-40B4-BE49-F238E27FC236}">
                <a16:creationId xmlns:a16="http://schemas.microsoft.com/office/drawing/2014/main" id="{28C4D58F-2D55-B745-7B67-93B8F4A47781}"/>
              </a:ext>
            </a:extLst>
          </p:cNvPr>
          <p:cNvSpPr txBox="1">
            <a:spLocks noChangeArrowheads="1"/>
          </p:cNvSpPr>
          <p:nvPr/>
        </p:nvSpPr>
        <p:spPr bwMode="auto">
          <a:xfrm>
            <a:off x="3595689" y="4643438"/>
            <a:ext cx="6372225" cy="12001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defRPr/>
            </a:pPr>
            <a:r>
              <a:rPr lang="en-GB" sz="3600" b="1" dirty="0">
                <a:solidFill>
                  <a:schemeClr val="bg1"/>
                </a:solidFill>
                <a:latin typeface="Tahoma" pitchFamily="34" charset="0"/>
                <a:cs typeface="Arial" charset="0"/>
              </a:rPr>
              <a:t>help inherited churches </a:t>
            </a:r>
          </a:p>
          <a:p>
            <a:pPr>
              <a:defRPr/>
            </a:pPr>
            <a:r>
              <a:rPr lang="en-GB" sz="3600" b="1" dirty="0">
                <a:solidFill>
                  <a:schemeClr val="bg1"/>
                </a:solidFill>
                <a:latin typeface="Tahoma" pitchFamily="34" charset="0"/>
                <a:cs typeface="Arial" charset="0"/>
              </a:rPr>
              <a:t>engage their communities</a:t>
            </a:r>
            <a:endParaRPr lang="en-US" sz="3600" b="1" dirty="0">
              <a:solidFill>
                <a:schemeClr val="bg1"/>
              </a:solidFill>
              <a:latin typeface="Tahoma" pitchFamily="34" charset="0"/>
              <a:cs typeface="Arial" charset="0"/>
            </a:endParaRPr>
          </a:p>
        </p:txBody>
      </p:sp>
      <p:sp>
        <p:nvSpPr>
          <p:cNvPr id="34822" name="Rectangle 15">
            <a:extLst>
              <a:ext uri="{FF2B5EF4-FFF2-40B4-BE49-F238E27FC236}">
                <a16:creationId xmlns:a16="http://schemas.microsoft.com/office/drawing/2014/main" id="{D9291087-8C55-1ED1-FFDC-6787C111B363}"/>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4A729B4-6B95-4794-8005-99D263F18961}" type="slidenum">
              <a:rPr lang="en-US" altLang="en-US" sz="1200" b="1">
                <a:solidFill>
                  <a:schemeClr val="bg1"/>
                </a:solidFill>
                <a:latin typeface="Tahoma" panose="020B0604030504040204" pitchFamily="34" charset="0"/>
              </a:rPr>
              <a:pPr algn="r" eaLnBrk="1" hangingPunct="1"/>
              <a:t>32</a:t>
            </a:fld>
            <a:endParaRPr lang="en-US" altLang="en-US" sz="1200" b="1">
              <a:solidFill>
                <a:schemeClr val="bg1"/>
              </a:solidFill>
              <a:latin typeface="Tahoma" panose="020B0604030504040204" pitchFamily="34" charset="0"/>
            </a:endParaRPr>
          </a:p>
        </p:txBody>
      </p:sp>
      <p:sp>
        <p:nvSpPr>
          <p:cNvPr id="2" name="Title 1">
            <a:extLst>
              <a:ext uri="{FF2B5EF4-FFF2-40B4-BE49-F238E27FC236}">
                <a16:creationId xmlns:a16="http://schemas.microsoft.com/office/drawing/2014/main" id="{C61965C4-E1E1-C2BF-C2BF-DB6F567A86CB}"/>
              </a:ext>
            </a:extLst>
          </p:cNvPr>
          <p:cNvSpPr>
            <a:spLocks noGrp="1"/>
          </p:cNvSpPr>
          <p:nvPr>
            <p:ph type="title"/>
          </p:nvPr>
        </p:nvSpPr>
        <p:spPr>
          <a:xfrm>
            <a:off x="609600" y="260648"/>
            <a:ext cx="6400800" cy="1143000"/>
          </a:xfrm>
          <a:ln>
            <a:solidFill>
              <a:prstClr val="black"/>
            </a:solidFill>
          </a:ln>
        </p:spPr>
        <p:txBody>
          <a:bodyPr/>
          <a:lstStyle/>
          <a:p>
            <a:pPr algn="l"/>
            <a:r>
              <a:rPr lang="en-CA" dirty="0"/>
              <a:t>the mixed economy church</a:t>
            </a:r>
          </a:p>
        </p:txBody>
      </p:sp>
      <p:pic>
        <p:nvPicPr>
          <p:cNvPr id="34825" name="Picture 10" descr="stgextnordStGeorgesRound.jpg">
            <a:extLst>
              <a:ext uri="{FF2B5EF4-FFF2-40B4-BE49-F238E27FC236}">
                <a16:creationId xmlns:a16="http://schemas.microsoft.com/office/drawing/2014/main" id="{5EFD0031-5BEB-5408-E142-5549006350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738189"/>
            <a:ext cx="4572000" cy="317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3">
            <a:extLst>
              <a:ext uri="{FF2B5EF4-FFF2-40B4-BE49-F238E27FC236}">
                <a16:creationId xmlns:a16="http://schemas.microsoft.com/office/drawing/2014/main" id="{3ACCB811-906B-FCD6-FBA1-92E9E8CC1440}"/>
              </a:ext>
            </a:extLst>
          </p:cNvPr>
          <p:cNvSpPr txBox="1">
            <a:spLocks noChangeArrowheads="1"/>
          </p:cNvSpPr>
          <p:nvPr/>
        </p:nvSpPr>
        <p:spPr bwMode="auto">
          <a:xfrm>
            <a:off x="7235825" y="901973"/>
            <a:ext cx="3816350" cy="12001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defRPr/>
            </a:pPr>
            <a:r>
              <a:rPr lang="en-GB" sz="3600" b="1" dirty="0">
                <a:solidFill>
                  <a:schemeClr val="bg1"/>
                </a:solidFill>
                <a:latin typeface="Tahoma" pitchFamily="34" charset="0"/>
                <a:cs typeface="Arial" charset="0"/>
              </a:rPr>
              <a:t>establish fresh </a:t>
            </a:r>
          </a:p>
          <a:p>
            <a:pPr>
              <a:defRPr/>
            </a:pPr>
            <a:r>
              <a:rPr lang="en-GB" sz="3600" b="1" dirty="0">
                <a:solidFill>
                  <a:schemeClr val="bg1"/>
                </a:solidFill>
                <a:latin typeface="Tahoma" pitchFamily="34" charset="0"/>
                <a:cs typeface="Arial" charset="0"/>
              </a:rPr>
              <a:t>   expressions </a:t>
            </a:r>
            <a:endParaRPr lang="en-US" sz="3600" b="1" dirty="0">
              <a:solidFill>
                <a:schemeClr val="bg1"/>
              </a:solidFill>
              <a:latin typeface="Tahoma" pitchFamily="34" charset="0"/>
              <a:cs typeface="Arial"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56021D-461F-EC58-6F37-D096AC6E3326}"/>
              </a:ext>
            </a:extLst>
          </p:cNvPr>
          <p:cNvSpPr>
            <a:spLocks noGrp="1"/>
          </p:cNvSpPr>
          <p:nvPr>
            <p:ph type="title"/>
          </p:nvPr>
        </p:nvSpPr>
        <p:spPr/>
        <p:txBody>
          <a:bodyPr/>
          <a:lstStyle/>
          <a:p>
            <a:r>
              <a:rPr lang="en-CA" dirty="0"/>
              <a:t>Destination Church</a:t>
            </a:r>
          </a:p>
        </p:txBody>
      </p:sp>
      <p:sp>
        <p:nvSpPr>
          <p:cNvPr id="6" name="Content Placeholder 5">
            <a:extLst>
              <a:ext uri="{FF2B5EF4-FFF2-40B4-BE49-F238E27FC236}">
                <a16:creationId xmlns:a16="http://schemas.microsoft.com/office/drawing/2014/main" id="{1064972B-E8D3-570B-DEFD-F85E6DDEADAF}"/>
              </a:ext>
            </a:extLst>
          </p:cNvPr>
          <p:cNvSpPr>
            <a:spLocks noGrp="1"/>
          </p:cNvSpPr>
          <p:nvPr>
            <p:ph idx="1"/>
          </p:nvPr>
        </p:nvSpPr>
        <p:spPr>
          <a:xfrm>
            <a:off x="609600" y="2348880"/>
            <a:ext cx="6062464" cy="3993308"/>
          </a:xfrm>
        </p:spPr>
        <p:txBody>
          <a:bodyPr/>
          <a:lstStyle/>
          <a:p>
            <a:pPr marL="0" indent="0">
              <a:buNone/>
            </a:pPr>
            <a:r>
              <a:rPr lang="en-CA" dirty="0"/>
              <a:t>A Christian Reform church plant in St. Thomas, Ontario</a:t>
            </a:r>
          </a:p>
          <a:p>
            <a:pPr marL="0" indent="0">
              <a:buNone/>
            </a:pPr>
            <a:r>
              <a:rPr lang="en-CA" dirty="0"/>
              <a:t>https://www.destinationchurch.ca/</a:t>
            </a:r>
          </a:p>
          <a:p>
            <a:pPr marL="0" indent="0">
              <a:buNone/>
            </a:pPr>
            <a:endParaRPr lang="en-CA" dirty="0"/>
          </a:p>
          <a:p>
            <a:pPr marL="0" indent="0">
              <a:buNone/>
            </a:pPr>
            <a:r>
              <a:rPr lang="en-US" dirty="0"/>
              <a:t>What did you like about the video? What questions does it leave you with?</a:t>
            </a:r>
          </a:p>
          <a:p>
            <a:pPr marL="0" indent="0">
              <a:buNone/>
            </a:pPr>
            <a:endParaRPr lang="en-CA" dirty="0"/>
          </a:p>
        </p:txBody>
      </p:sp>
      <p:pic>
        <p:nvPicPr>
          <p:cNvPr id="8" name="Picture 7">
            <a:extLst>
              <a:ext uri="{FF2B5EF4-FFF2-40B4-BE49-F238E27FC236}">
                <a16:creationId xmlns:a16="http://schemas.microsoft.com/office/drawing/2014/main" id="{D7AD0255-B344-AA38-8C27-EB7699FBF52B}"/>
              </a:ext>
            </a:extLst>
          </p:cNvPr>
          <p:cNvPicPr>
            <a:picLocks noChangeAspect="1"/>
          </p:cNvPicPr>
          <p:nvPr/>
        </p:nvPicPr>
        <p:blipFill>
          <a:blip r:embed="rId3"/>
          <a:stretch>
            <a:fillRect/>
          </a:stretch>
        </p:blipFill>
        <p:spPr>
          <a:xfrm>
            <a:off x="6955448" y="1844824"/>
            <a:ext cx="4471464" cy="3600400"/>
          </a:xfrm>
          <a:prstGeom prst="rect">
            <a:avLst/>
          </a:prstGeom>
        </p:spPr>
      </p:pic>
    </p:spTree>
    <p:extLst>
      <p:ext uri="{BB962C8B-B14F-4D97-AF65-F5344CB8AC3E}">
        <p14:creationId xmlns:p14="http://schemas.microsoft.com/office/powerpoint/2010/main" val="2160006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D81F9B2D-E1C4-3DCF-FE71-0DBBD81AC13B}"/>
              </a:ext>
            </a:extLst>
          </p:cNvPr>
          <p:cNvSpPr>
            <a:spLocks noGrp="1"/>
          </p:cNvSpPr>
          <p:nvPr>
            <p:ph type="title"/>
          </p:nvPr>
        </p:nvSpPr>
        <p:spPr>
          <a:xfrm>
            <a:off x="304800" y="319088"/>
            <a:ext cx="8432800" cy="1201737"/>
          </a:xfrm>
        </p:spPr>
        <p:txBody>
          <a:bodyPr/>
          <a:lstStyle/>
          <a:p>
            <a:pPr algn="l"/>
            <a:r>
              <a:rPr lang="en-CA" altLang="en-US"/>
              <a:t>Time for Reflection – The Examen </a:t>
            </a:r>
          </a:p>
        </p:txBody>
      </p:sp>
      <p:pic>
        <p:nvPicPr>
          <p:cNvPr id="53253" name="Picture 5" descr="Person wearing yellow">
            <a:extLst>
              <a:ext uri="{FF2B5EF4-FFF2-40B4-BE49-F238E27FC236}">
                <a16:creationId xmlns:a16="http://schemas.microsoft.com/office/drawing/2014/main" id="{A66646D4-7B93-7C1F-1681-7B6E31A9B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4833938"/>
            <a:ext cx="2574925"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7" descr="Man wearing white shirt and yellow sweater">
            <a:extLst>
              <a:ext uri="{FF2B5EF4-FFF2-40B4-BE49-F238E27FC236}">
                <a16:creationId xmlns:a16="http://schemas.microsoft.com/office/drawing/2014/main" id="{4F797AD4-A353-0DBF-8463-5766039209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9238" y="150813"/>
            <a:ext cx="2844800"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Rectangle 3">
            <a:extLst>
              <a:ext uri="{FF2B5EF4-FFF2-40B4-BE49-F238E27FC236}">
                <a16:creationId xmlns:a16="http://schemas.microsoft.com/office/drawing/2014/main" id="{13082591-7C04-0BA9-95E4-08E815811A3F}"/>
              </a:ext>
            </a:extLst>
          </p:cNvPr>
          <p:cNvSpPr txBox="1">
            <a:spLocks noChangeArrowheads="1"/>
          </p:cNvSpPr>
          <p:nvPr/>
        </p:nvSpPr>
        <p:spPr bwMode="auto">
          <a:xfrm>
            <a:off x="2801938" y="2105025"/>
            <a:ext cx="7092950"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buFont typeface="Arial" panose="020B0604020202020204" pitchFamily="34" charset="0"/>
              <a:buNone/>
            </a:pPr>
            <a:r>
              <a:rPr lang="en-US" altLang="en-US" sz="2400" dirty="0">
                <a:latin typeface="Tahoma" panose="020B0604030504040204" pitchFamily="34" charset="0"/>
              </a:rPr>
              <a:t>When was I encouraged, or touched, or joyful?</a:t>
            </a:r>
          </a:p>
          <a:p>
            <a:pPr>
              <a:buFont typeface="Arial" panose="020B0604020202020204" pitchFamily="34" charset="0"/>
              <a:buNone/>
            </a:pPr>
            <a:r>
              <a:rPr lang="en-US" altLang="en-US" sz="2400" dirty="0">
                <a:latin typeface="Tahoma" panose="020B0604030504040204" pitchFamily="34" charset="0"/>
              </a:rPr>
              <a:t>What might God be saying?</a:t>
            </a:r>
          </a:p>
          <a:p>
            <a:pPr>
              <a:buFont typeface="Arial" panose="020B0604020202020204" pitchFamily="34" charset="0"/>
              <a:buNone/>
            </a:pPr>
            <a:r>
              <a:rPr lang="en-US" altLang="en-US" sz="2400" dirty="0">
                <a:latin typeface="Tahoma" panose="020B0604030504040204" pitchFamily="34" charset="0"/>
              </a:rPr>
              <a:t>How might I respond?</a:t>
            </a:r>
          </a:p>
          <a:p>
            <a:pPr>
              <a:buFont typeface="Arial" panose="020B0604020202020204" pitchFamily="34" charset="0"/>
              <a:buNone/>
            </a:pPr>
            <a:endParaRPr lang="en-US" altLang="en-US" sz="2400" dirty="0">
              <a:latin typeface="Tahoma" panose="020B0604030504040204" pitchFamily="34" charset="0"/>
            </a:endParaRPr>
          </a:p>
          <a:p>
            <a:pPr>
              <a:buFont typeface="Arial" panose="020B0604020202020204" pitchFamily="34" charset="0"/>
              <a:buNone/>
            </a:pPr>
            <a:r>
              <a:rPr lang="en-US" altLang="en-US" sz="2400" dirty="0">
                <a:latin typeface="Tahoma" panose="020B0604030504040204" pitchFamily="34" charset="0"/>
              </a:rPr>
              <a:t>When was I troubled, or sad, or angry?</a:t>
            </a:r>
          </a:p>
          <a:p>
            <a:pPr>
              <a:buFont typeface="Arial" panose="020B0604020202020204" pitchFamily="34" charset="0"/>
              <a:buNone/>
            </a:pPr>
            <a:r>
              <a:rPr lang="en-US" altLang="en-US" sz="2400" dirty="0">
                <a:latin typeface="Tahoma" panose="020B0604030504040204" pitchFamily="34" charset="0"/>
              </a:rPr>
              <a:t>What might God be saying?</a:t>
            </a:r>
          </a:p>
          <a:p>
            <a:pPr>
              <a:buFont typeface="Arial" panose="020B0604020202020204" pitchFamily="34" charset="0"/>
              <a:buNone/>
            </a:pPr>
            <a:r>
              <a:rPr lang="en-US" altLang="en-US" sz="2400" dirty="0">
                <a:latin typeface="Tahoma" panose="020B0604030504040204" pitchFamily="34" charset="0"/>
              </a:rPr>
              <a:t>How might I respond?</a:t>
            </a:r>
          </a:p>
          <a:p>
            <a:pPr>
              <a:buFont typeface="Arial" panose="020B0604020202020204" pitchFamily="34" charset="0"/>
              <a:buNone/>
            </a:pPr>
            <a:endParaRPr lang="en-US" altLang="en-US" sz="2800" dirty="0">
              <a:latin typeface="Tahoma" panose="020B0604030504040204" pitchFamily="34" charset="0"/>
            </a:endParaRPr>
          </a:p>
        </p:txBody>
      </p:sp>
      <p:pic>
        <p:nvPicPr>
          <p:cNvPr id="53256" name="Picture 6" descr="Black and white lighted candle in dark background">
            <a:extLst>
              <a:ext uri="{FF2B5EF4-FFF2-40B4-BE49-F238E27FC236}">
                <a16:creationId xmlns:a16="http://schemas.microsoft.com/office/drawing/2014/main" id="{BEB7B0C0-DC67-30F2-F70B-99C8AAC77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0063" y="4960938"/>
            <a:ext cx="2254250" cy="14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3674056D-228B-D705-DC2C-C50148FD0F6B}"/>
              </a:ext>
            </a:extLst>
          </p:cNvPr>
          <p:cNvSpPr>
            <a:spLocks noGrp="1"/>
          </p:cNvSpPr>
          <p:nvPr>
            <p:ph type="title"/>
          </p:nvPr>
        </p:nvSpPr>
        <p:spPr>
          <a:xfrm>
            <a:off x="1881188" y="214313"/>
            <a:ext cx="8229600" cy="1143000"/>
          </a:xfrm>
        </p:spPr>
        <p:txBody>
          <a:bodyPr/>
          <a:lstStyle/>
          <a:p>
            <a:pPr eaLnBrk="1" hangingPunct="1"/>
            <a:r>
              <a:rPr lang="en-CA" altLang="en-US" b="1" u="sng"/>
              <a:t>The Doxology</a:t>
            </a:r>
          </a:p>
        </p:txBody>
      </p:sp>
      <p:sp>
        <p:nvSpPr>
          <p:cNvPr id="36867" name="Content Placeholder 2">
            <a:extLst>
              <a:ext uri="{FF2B5EF4-FFF2-40B4-BE49-F238E27FC236}">
                <a16:creationId xmlns:a16="http://schemas.microsoft.com/office/drawing/2014/main" id="{528B5979-D414-24A8-C661-1095B5A6D942}"/>
              </a:ext>
            </a:extLst>
          </p:cNvPr>
          <p:cNvSpPr>
            <a:spLocks noGrp="1"/>
          </p:cNvSpPr>
          <p:nvPr>
            <p:ph idx="1"/>
          </p:nvPr>
        </p:nvSpPr>
        <p:spPr>
          <a:xfrm>
            <a:off x="1952625" y="1428751"/>
            <a:ext cx="8229600" cy="4525963"/>
          </a:xfrm>
        </p:spPr>
        <p:txBody>
          <a:bodyPr/>
          <a:lstStyle/>
          <a:p>
            <a:pPr eaLnBrk="1" hangingPunct="1">
              <a:buFont typeface="Arial" panose="020B0604020202020204" pitchFamily="34" charset="0"/>
              <a:buNone/>
            </a:pPr>
            <a:r>
              <a:rPr lang="en-CA" altLang="en-US"/>
              <a:t>	</a:t>
            </a:r>
            <a:r>
              <a:rPr lang="en-CA" altLang="en-US" sz="4000" b="1"/>
              <a:t>Glory to God, whose power working in us can do infinitely more then we can ask or imagine. Glory to God, from generation to generation, in the church and in Christ Jesus, for ever and ever. Amen. </a:t>
            </a:r>
            <a:endParaRPr lang="en-CA" altLang="en-US" b="1"/>
          </a:p>
          <a:p>
            <a:pPr eaLnBrk="1" hangingPunct="1"/>
            <a:endParaRPr lang="en-CA" altLang="en-US"/>
          </a:p>
        </p:txBody>
      </p:sp>
      <p:sp>
        <p:nvSpPr>
          <p:cNvPr id="4" name="Footer Placeholder 3">
            <a:extLst>
              <a:ext uri="{FF2B5EF4-FFF2-40B4-BE49-F238E27FC236}">
                <a16:creationId xmlns:a16="http://schemas.microsoft.com/office/drawing/2014/main" id="{C004BB4E-D27D-BA91-9494-FD668A7E6F34}"/>
              </a:ext>
            </a:extLst>
          </p:cNvPr>
          <p:cNvSpPr>
            <a:spLocks noGrp="1"/>
          </p:cNvSpPr>
          <p:nvPr>
            <p:ph type="ftr" sz="quarter" idx="11"/>
          </p:nvPr>
        </p:nvSpPr>
        <p:spPr/>
        <p:txBody>
          <a:bodyPr/>
          <a:lstStyle/>
          <a:p>
            <a:pPr>
              <a:defRPr/>
            </a:pPr>
            <a:r>
              <a:rPr lang="en-CA"/>
              <a:t>Reimagining Church 3 </a:t>
            </a:r>
          </a:p>
        </p:txBody>
      </p:sp>
      <p:sp>
        <p:nvSpPr>
          <p:cNvPr id="5" name="Slide Number Placeholder 4">
            <a:extLst>
              <a:ext uri="{FF2B5EF4-FFF2-40B4-BE49-F238E27FC236}">
                <a16:creationId xmlns:a16="http://schemas.microsoft.com/office/drawing/2014/main" id="{A9F92661-2E66-EF88-8FDE-2E3CA690C48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86E620-1800-4D6E-8800-D6A8B01B3224}" type="slidenum">
              <a:rPr lang="en-CA" altLang="en-US">
                <a:solidFill>
                  <a:srgbClr val="898989"/>
                </a:solidFill>
                <a:latin typeface="Calibri" panose="020F0502020204030204" pitchFamily="34" charset="0"/>
              </a:rPr>
              <a:pPr eaLnBrk="1" hangingPunct="1"/>
              <a:t>35</a:t>
            </a:fld>
            <a:endParaRPr lang="en-CA" altLang="en-US">
              <a:solidFill>
                <a:srgbClr val="898989"/>
              </a:solidFill>
              <a:latin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14C1-D3E9-7E58-EFCE-1FCCF392FFA2}"/>
              </a:ext>
            </a:extLst>
          </p:cNvPr>
          <p:cNvSpPr>
            <a:spLocks noGrp="1"/>
          </p:cNvSpPr>
          <p:nvPr>
            <p:ph type="ctrTitle"/>
          </p:nvPr>
        </p:nvSpPr>
        <p:spPr/>
        <p:txBody>
          <a:bodyPr/>
          <a:lstStyle/>
          <a:p>
            <a:r>
              <a:rPr lang="en-CA" sz="7200" dirty="0"/>
              <a:t>Next week…</a:t>
            </a:r>
          </a:p>
        </p:txBody>
      </p:sp>
      <p:sp>
        <p:nvSpPr>
          <p:cNvPr id="6" name="Subtitle 5">
            <a:extLst>
              <a:ext uri="{FF2B5EF4-FFF2-40B4-BE49-F238E27FC236}">
                <a16:creationId xmlns:a16="http://schemas.microsoft.com/office/drawing/2014/main" id="{79CC7826-BF48-8373-C71D-5B3D03D24FE6}"/>
              </a:ext>
            </a:extLst>
          </p:cNvPr>
          <p:cNvSpPr>
            <a:spLocks noGrp="1"/>
          </p:cNvSpPr>
          <p:nvPr>
            <p:ph type="subTitle" idx="1"/>
          </p:nvPr>
        </p:nvSpPr>
        <p:spPr>
          <a:xfrm>
            <a:off x="914400" y="3886200"/>
            <a:ext cx="10363200" cy="1752600"/>
          </a:xfrm>
        </p:spPr>
        <p:txBody>
          <a:bodyPr/>
          <a:lstStyle/>
          <a:p>
            <a:r>
              <a:rPr lang="en-CA" sz="5400" dirty="0"/>
              <a:t>Changing World, Changing Church</a:t>
            </a:r>
          </a:p>
        </p:txBody>
      </p:sp>
    </p:spTree>
    <p:extLst>
      <p:ext uri="{BB962C8B-B14F-4D97-AF65-F5344CB8AC3E}">
        <p14:creationId xmlns:p14="http://schemas.microsoft.com/office/powerpoint/2010/main" val="935966193"/>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3657</TotalTime>
  <Words>7127</Words>
  <Application>Microsoft Office PowerPoint</Application>
  <PresentationFormat>Widescreen</PresentationFormat>
  <Paragraphs>402</Paragraphs>
  <Slides>36</Slides>
  <Notes>36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Arial Black</vt:lpstr>
      <vt:lpstr>Calibri</vt:lpstr>
      <vt:lpstr>Calibri-Bold</vt:lpstr>
      <vt:lpstr>Calibri-BoldItalic</vt:lpstr>
      <vt:lpstr>Calibri-Italic</vt:lpstr>
      <vt:lpstr>Candara</vt:lpstr>
      <vt:lpstr>Tahoma</vt:lpstr>
      <vt:lpstr>Times New Roman</vt:lpstr>
      <vt:lpstr>Wingdings</vt:lpstr>
      <vt:lpstr>Office Theme</vt:lpstr>
      <vt:lpstr>PowerPoint Presentation</vt:lpstr>
      <vt:lpstr>Opening Prayer</vt:lpstr>
      <vt:lpstr>What is the Gospel?</vt:lpstr>
      <vt:lpstr>Homework . . . </vt:lpstr>
      <vt:lpstr>PowerPoint Presentation</vt:lpstr>
      <vt:lpstr>PowerPoint Presentation</vt:lpstr>
      <vt:lpstr>The commitment of baptism</vt:lpstr>
      <vt:lpstr>Baptismal Promises</vt:lpstr>
      <vt:lpstr>What is a Christian?</vt:lpstr>
      <vt:lpstr>Jesus Trains His Apprentices</vt:lpstr>
      <vt:lpstr>For Discussion </vt:lpstr>
      <vt:lpstr>Five things that enable us to grow as disciples</vt:lpstr>
      <vt:lpstr>1. Community</vt:lpstr>
      <vt:lpstr>2. Worship and prayer</vt:lpstr>
      <vt:lpstr>Prayer can be . . .</vt:lpstr>
      <vt:lpstr>How prayer helps our discipleship:</vt:lpstr>
      <vt:lpstr>Eucharist and mission</vt:lpstr>
      <vt:lpstr>Eucharist and Mission</vt:lpstr>
      <vt:lpstr>Eucharist and Mission</vt:lpstr>
      <vt:lpstr>3. Scripture</vt:lpstr>
      <vt:lpstr>PowerPoint Presentation</vt:lpstr>
      <vt:lpstr>PowerPoint Presentation</vt:lpstr>
      <vt:lpstr>4. Responsive choices</vt:lpstr>
      <vt:lpstr>5. The Holy Spirit</vt:lpstr>
      <vt:lpstr>The Holy Spirit</vt:lpstr>
      <vt:lpstr>Pause for reflection</vt:lpstr>
      <vt:lpstr>The Great Commission</vt:lpstr>
      <vt:lpstr>Images of evangelism— positive and negative</vt:lpstr>
      <vt:lpstr>What is Evangelism?</vt:lpstr>
      <vt:lpstr>What is Evangelism?</vt:lpstr>
      <vt:lpstr>Ways the church can help</vt:lpstr>
      <vt:lpstr>the mixed economy church</vt:lpstr>
      <vt:lpstr>Destination Church</vt:lpstr>
      <vt:lpstr>Time for Reflection – The Examen </vt:lpstr>
      <vt:lpstr>The Doxology</vt:lpstr>
      <vt:lpstr>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Reimagining Church</dc:title>
  <dc:creator>John Bowen</dc:creator>
  <cp:lastModifiedBy>Tanya Moxley</cp:lastModifiedBy>
  <cp:revision>114</cp:revision>
  <cp:lastPrinted>2022-10-19T01:43:59Z</cp:lastPrinted>
  <dcterms:created xsi:type="dcterms:W3CDTF">2011-07-04T16:29:19Z</dcterms:created>
  <dcterms:modified xsi:type="dcterms:W3CDTF">2022-10-19T01:44:03Z</dcterms:modified>
</cp:coreProperties>
</file>