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0"/>
  </p:notesMasterIdLst>
  <p:handoutMasterIdLst>
    <p:handoutMasterId r:id="rId31"/>
  </p:handoutMasterIdLst>
  <p:sldIdLst>
    <p:sldId id="667" r:id="rId2"/>
    <p:sldId id="338" r:id="rId3"/>
    <p:sldId id="641" r:id="rId4"/>
    <p:sldId id="762" r:id="rId5"/>
    <p:sldId id="336" r:id="rId6"/>
    <p:sldId id="337" r:id="rId7"/>
    <p:sldId id="302" r:id="rId8"/>
    <p:sldId id="276" r:id="rId9"/>
    <p:sldId id="763" r:id="rId10"/>
    <p:sldId id="340" r:id="rId11"/>
    <p:sldId id="322" r:id="rId12"/>
    <p:sldId id="764" r:id="rId13"/>
    <p:sldId id="765" r:id="rId14"/>
    <p:sldId id="766" r:id="rId15"/>
    <p:sldId id="767" r:id="rId16"/>
    <p:sldId id="768" r:id="rId17"/>
    <p:sldId id="769" r:id="rId18"/>
    <p:sldId id="770" r:id="rId19"/>
    <p:sldId id="771" r:id="rId20"/>
    <p:sldId id="772" r:id="rId21"/>
    <p:sldId id="343" r:id="rId22"/>
    <p:sldId id="295" r:id="rId23"/>
    <p:sldId id="773" r:id="rId24"/>
    <p:sldId id="774" r:id="rId25"/>
    <p:sldId id="775" r:id="rId26"/>
    <p:sldId id="698" r:id="rId27"/>
    <p:sldId id="776" r:id="rId28"/>
    <p:sldId id="777" r:id="rId29"/>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64631" autoAdjust="0"/>
  </p:normalViewPr>
  <p:slideViewPr>
    <p:cSldViewPr>
      <p:cViewPr varScale="1">
        <p:scale>
          <a:sx n="49" d="100"/>
          <a:sy n="49" d="100"/>
        </p:scale>
        <p:origin x="1973" y="48"/>
      </p:cViewPr>
      <p:guideLst>
        <p:guide orient="horz" pos="2160"/>
        <p:guide pos="3840"/>
      </p:guideLst>
    </p:cSldViewPr>
  </p:slideViewPr>
  <p:notesTextViewPr>
    <p:cViewPr>
      <p:scale>
        <a:sx n="100" d="100"/>
        <a:sy n="100" d="100"/>
      </p:scale>
      <p:origin x="0" y="-864"/>
    </p:cViewPr>
  </p:notesTextViewPr>
  <p:sorterViewPr>
    <p:cViewPr varScale="1">
      <p:scale>
        <a:sx n="100" d="100"/>
        <a:sy n="100" d="100"/>
      </p:scale>
      <p:origin x="0" y="-6778"/>
    </p:cViewPr>
  </p:sorterViewPr>
  <p:notesViewPr>
    <p:cSldViewPr>
      <p:cViewPr>
        <p:scale>
          <a:sx n="100" d="100"/>
          <a:sy n="100" d="100"/>
        </p:scale>
        <p:origin x="2256" y="-272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5A1CDE-5D4B-F2C8-8A26-FF0356E0BB2D}"/>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a:p>
        </p:txBody>
      </p:sp>
      <p:sp>
        <p:nvSpPr>
          <p:cNvPr id="3" name="Date Placeholder 2">
            <a:extLst>
              <a:ext uri="{FF2B5EF4-FFF2-40B4-BE49-F238E27FC236}">
                <a16:creationId xmlns:a16="http://schemas.microsoft.com/office/drawing/2014/main" id="{4F6E0D91-6C37-635E-00F1-C0F2535CDABB}"/>
              </a:ext>
            </a:extLst>
          </p:cNvPr>
          <p:cNvSpPr>
            <a:spLocks noGrp="1"/>
          </p:cNvSpPr>
          <p:nvPr>
            <p:ph type="dt" sz="quarter" idx="1"/>
          </p:nvPr>
        </p:nvSpPr>
        <p:spPr>
          <a:xfrm>
            <a:off x="4144011"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9B20FC73-DE13-4143-B080-1B4BAADA1AE8}" type="datetimeFigureOut">
              <a:rPr lang="en-CA"/>
              <a:pPr>
                <a:defRPr/>
              </a:pPr>
              <a:t>2022-11-12</a:t>
            </a:fld>
            <a:endParaRPr lang="en-CA"/>
          </a:p>
        </p:txBody>
      </p:sp>
      <p:sp>
        <p:nvSpPr>
          <p:cNvPr id="4" name="Footer Placeholder 3">
            <a:extLst>
              <a:ext uri="{FF2B5EF4-FFF2-40B4-BE49-F238E27FC236}">
                <a16:creationId xmlns:a16="http://schemas.microsoft.com/office/drawing/2014/main" id="{593DD61B-8C43-0AF9-8A4A-500A98C71B73}"/>
              </a:ext>
            </a:extLst>
          </p:cNvPr>
          <p:cNvSpPr>
            <a:spLocks noGrp="1"/>
          </p:cNvSpPr>
          <p:nvPr>
            <p:ph type="ftr" sz="quarter" idx="2"/>
          </p:nvPr>
        </p:nvSpPr>
        <p:spPr>
          <a:xfrm>
            <a:off x="0" y="9118918"/>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CA"/>
          </a:p>
        </p:txBody>
      </p:sp>
      <p:sp>
        <p:nvSpPr>
          <p:cNvPr id="5" name="Slide Number Placeholder 4">
            <a:extLst>
              <a:ext uri="{FF2B5EF4-FFF2-40B4-BE49-F238E27FC236}">
                <a16:creationId xmlns:a16="http://schemas.microsoft.com/office/drawing/2014/main" id="{CE770D61-84D7-240D-B579-281790F130F5}"/>
              </a:ext>
            </a:extLst>
          </p:cNvPr>
          <p:cNvSpPr>
            <a:spLocks noGrp="1"/>
          </p:cNvSpPr>
          <p:nvPr>
            <p:ph type="sldNum" sz="quarter" idx="3"/>
          </p:nvPr>
        </p:nvSpPr>
        <p:spPr>
          <a:xfrm>
            <a:off x="4144011" y="9118918"/>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9F3D67A3-4D8D-4215-8742-2C4B10B17B0A}" type="slidenum">
              <a:rPr lang="en-CA" altLang="en-US"/>
              <a:pPr/>
              <a:t>‹#›</a:t>
            </a:fld>
            <a:endParaRPr lang="en-CA"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1DBFB7-D6DD-F9E0-F188-A8434CA97787}"/>
              </a:ext>
            </a:extLst>
          </p:cNvPr>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CA"/>
          </a:p>
        </p:txBody>
      </p:sp>
      <p:sp>
        <p:nvSpPr>
          <p:cNvPr id="3" name="Date Placeholder 2">
            <a:extLst>
              <a:ext uri="{FF2B5EF4-FFF2-40B4-BE49-F238E27FC236}">
                <a16:creationId xmlns:a16="http://schemas.microsoft.com/office/drawing/2014/main" id="{5D332DE4-BD33-D2F8-72AB-BA32DC9EB7F8}"/>
              </a:ext>
            </a:extLst>
          </p:cNvPr>
          <p:cNvSpPr>
            <a:spLocks noGrp="1"/>
          </p:cNvSpPr>
          <p:nvPr>
            <p:ph type="dt" idx="1"/>
          </p:nvPr>
        </p:nvSpPr>
        <p:spPr>
          <a:xfrm>
            <a:off x="4144011"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DEDFC71F-8D82-4986-9CE5-8B9EAD4CE266}" type="datetimeFigureOut">
              <a:rPr lang="en-CA"/>
              <a:pPr>
                <a:defRPr/>
              </a:pPr>
              <a:t>2022-11-12</a:t>
            </a:fld>
            <a:endParaRPr lang="en-CA"/>
          </a:p>
        </p:txBody>
      </p:sp>
      <p:sp>
        <p:nvSpPr>
          <p:cNvPr id="4" name="Slide Image Placeholder 3">
            <a:extLst>
              <a:ext uri="{FF2B5EF4-FFF2-40B4-BE49-F238E27FC236}">
                <a16:creationId xmlns:a16="http://schemas.microsoft.com/office/drawing/2014/main" id="{0EA85C0B-BBAD-5E0A-23FB-B279AC617DE3}"/>
              </a:ext>
            </a:extLst>
          </p:cNvPr>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CA" noProof="0"/>
          </a:p>
        </p:txBody>
      </p:sp>
      <p:sp>
        <p:nvSpPr>
          <p:cNvPr id="5" name="Notes Placeholder 4">
            <a:extLst>
              <a:ext uri="{FF2B5EF4-FFF2-40B4-BE49-F238E27FC236}">
                <a16:creationId xmlns:a16="http://schemas.microsoft.com/office/drawing/2014/main" id="{755DD874-165F-78E9-ABC8-4E6BD32DF6DD}"/>
              </a:ext>
            </a:extLst>
          </p:cNvPr>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a:extLst>
              <a:ext uri="{FF2B5EF4-FFF2-40B4-BE49-F238E27FC236}">
                <a16:creationId xmlns:a16="http://schemas.microsoft.com/office/drawing/2014/main" id="{A72D315E-4BDA-2DBF-73B4-430E6AE1DAEA}"/>
              </a:ext>
            </a:extLst>
          </p:cNvPr>
          <p:cNvSpPr>
            <a:spLocks noGrp="1"/>
          </p:cNvSpPr>
          <p:nvPr>
            <p:ph type="ftr" sz="quarter" idx="4"/>
          </p:nvPr>
        </p:nvSpPr>
        <p:spPr>
          <a:xfrm>
            <a:off x="0" y="9118918"/>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CA"/>
          </a:p>
        </p:txBody>
      </p:sp>
      <p:sp>
        <p:nvSpPr>
          <p:cNvPr id="7" name="Slide Number Placeholder 6">
            <a:extLst>
              <a:ext uri="{FF2B5EF4-FFF2-40B4-BE49-F238E27FC236}">
                <a16:creationId xmlns:a16="http://schemas.microsoft.com/office/drawing/2014/main" id="{FED16B78-CE76-1B2B-6CDE-F15B711D41BE}"/>
              </a:ext>
            </a:extLst>
          </p:cNvPr>
          <p:cNvSpPr>
            <a:spLocks noGrp="1"/>
          </p:cNvSpPr>
          <p:nvPr>
            <p:ph type="sldNum" sz="quarter" idx="5"/>
          </p:nvPr>
        </p:nvSpPr>
        <p:spPr>
          <a:xfrm>
            <a:off x="4144011" y="9118918"/>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63D864E2-ABD4-4108-BD63-BDDE1AD9D35B}" type="slidenum">
              <a:rPr lang="en-CA" altLang="en-US"/>
              <a:pPr/>
              <a:t>‹#›</a:t>
            </a:fld>
            <a:endParaRPr lang="en-C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FA6F242D-CD70-47B3-E66E-D705E8617E4C}"/>
              </a:ext>
            </a:extLst>
          </p:cNvPr>
          <p:cNvSpPr>
            <a:spLocks noGrp="1" noRot="1" noChangeAspect="1" noChangeArrowheads="1" noTextEdit="1"/>
          </p:cNvSpPr>
          <p:nvPr>
            <p:ph type="sldImg"/>
          </p:nvPr>
        </p:nvSpPr>
        <p:spPr>
          <a:xfrm>
            <a:off x="469900" y="722313"/>
            <a:ext cx="6400800" cy="3600450"/>
          </a:xfrm>
          <a:ln/>
        </p:spPr>
      </p:sp>
      <p:sp>
        <p:nvSpPr>
          <p:cNvPr id="5123" name="Notes Placeholder 2">
            <a:extLst>
              <a:ext uri="{FF2B5EF4-FFF2-40B4-BE49-F238E27FC236}">
                <a16:creationId xmlns:a16="http://schemas.microsoft.com/office/drawing/2014/main" id="{23FFD3CD-BA6D-A2E3-BBB4-97EE6D657872}"/>
              </a:ext>
            </a:extLst>
          </p:cNvPr>
          <p:cNvSpPr>
            <a:spLocks noGrp="1"/>
          </p:cNvSpPr>
          <p:nvPr>
            <p:ph type="body" idx="1"/>
          </p:nvPr>
        </p:nvSpPr>
        <p:spPr>
          <a:xfrm>
            <a:off x="469900" y="4560570"/>
            <a:ext cx="6400800"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2000" dirty="0">
                <a:latin typeface="TimesNewRomanPSMT"/>
              </a:rPr>
              <a:t>Hi, and welcome back to Re-imagining Church for week 5.</a:t>
            </a:r>
          </a:p>
          <a:p>
            <a:pPr algn="l"/>
            <a:r>
              <a:rPr lang="en-US" sz="2000" b="1" dirty="0">
                <a:latin typeface="TimesNewRomanPS-BoldMT"/>
              </a:rPr>
              <a:t>Let’s begin with a moment of silence and then we’ll pray the prayer on the next slide together:</a:t>
            </a:r>
            <a:endParaRPr lang="en-CA" altLang="en-US" dirty="0"/>
          </a:p>
        </p:txBody>
      </p:sp>
      <p:sp>
        <p:nvSpPr>
          <p:cNvPr id="5124" name="Slide Number Placeholder 3">
            <a:extLst>
              <a:ext uri="{FF2B5EF4-FFF2-40B4-BE49-F238E27FC236}">
                <a16:creationId xmlns:a16="http://schemas.microsoft.com/office/drawing/2014/main" id="{C9D822B0-A6FC-854F-56CD-AA0A17ED8D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Times New Roman" panose="02020603050405020304" pitchFamily="18" charset="0"/>
              </a:defRPr>
            </a:lvl1pPr>
            <a:lvl2pPr marL="876340" indent="-337054">
              <a:spcBef>
                <a:spcPct val="30000"/>
              </a:spcBef>
              <a:defRPr sz="1400">
                <a:solidFill>
                  <a:schemeClr val="tx1"/>
                </a:solidFill>
                <a:latin typeface="Times New Roman" panose="02020603050405020304" pitchFamily="18" charset="0"/>
              </a:defRPr>
            </a:lvl2pPr>
            <a:lvl3pPr marL="1349991" indent="-269643">
              <a:spcBef>
                <a:spcPct val="30000"/>
              </a:spcBef>
              <a:defRPr sz="1400">
                <a:solidFill>
                  <a:schemeClr val="tx1"/>
                </a:solidFill>
                <a:latin typeface="Times New Roman" panose="02020603050405020304" pitchFamily="18" charset="0"/>
              </a:defRPr>
            </a:lvl3pPr>
            <a:lvl4pPr marL="1889277" indent="-269643">
              <a:spcBef>
                <a:spcPct val="30000"/>
              </a:spcBef>
              <a:defRPr sz="1400">
                <a:solidFill>
                  <a:schemeClr val="tx1"/>
                </a:solidFill>
                <a:latin typeface="Times New Roman" panose="02020603050405020304" pitchFamily="18" charset="0"/>
              </a:defRPr>
            </a:lvl4pPr>
            <a:lvl5pPr marL="2428564" indent="-269643">
              <a:spcBef>
                <a:spcPct val="30000"/>
              </a:spcBef>
              <a:defRPr sz="1400">
                <a:solidFill>
                  <a:schemeClr val="tx1"/>
                </a:solidFill>
                <a:latin typeface="Times New Roman" panose="02020603050405020304" pitchFamily="18" charset="0"/>
              </a:defRPr>
            </a:lvl5pPr>
            <a:lvl6pPr marL="2939466" indent="-269643" eaLnBrk="0" fontAlgn="base" hangingPunct="0">
              <a:spcBef>
                <a:spcPct val="30000"/>
              </a:spcBef>
              <a:spcAft>
                <a:spcPct val="0"/>
              </a:spcAft>
              <a:defRPr sz="1400">
                <a:solidFill>
                  <a:schemeClr val="tx1"/>
                </a:solidFill>
                <a:latin typeface="Times New Roman" panose="02020603050405020304" pitchFamily="18" charset="0"/>
              </a:defRPr>
            </a:lvl6pPr>
            <a:lvl7pPr marL="3450369" indent="-269643" eaLnBrk="0" fontAlgn="base" hangingPunct="0">
              <a:spcBef>
                <a:spcPct val="30000"/>
              </a:spcBef>
              <a:spcAft>
                <a:spcPct val="0"/>
              </a:spcAft>
              <a:defRPr sz="1400">
                <a:solidFill>
                  <a:schemeClr val="tx1"/>
                </a:solidFill>
                <a:latin typeface="Times New Roman" panose="02020603050405020304" pitchFamily="18" charset="0"/>
              </a:defRPr>
            </a:lvl7pPr>
            <a:lvl8pPr marL="3961272" indent="-269643" eaLnBrk="0" fontAlgn="base" hangingPunct="0">
              <a:spcBef>
                <a:spcPct val="30000"/>
              </a:spcBef>
              <a:spcAft>
                <a:spcPct val="0"/>
              </a:spcAft>
              <a:defRPr sz="1400">
                <a:solidFill>
                  <a:schemeClr val="tx1"/>
                </a:solidFill>
                <a:latin typeface="Times New Roman" panose="02020603050405020304" pitchFamily="18" charset="0"/>
              </a:defRPr>
            </a:lvl8pPr>
            <a:lvl9pPr marL="4472175" indent="-269643" eaLnBrk="0" fontAlgn="base" hangingPunct="0">
              <a:spcBef>
                <a:spcPct val="30000"/>
              </a:spcBef>
              <a:spcAft>
                <a:spcPct val="0"/>
              </a:spcAft>
              <a:defRPr sz="1400">
                <a:solidFill>
                  <a:schemeClr val="tx1"/>
                </a:solidFill>
                <a:latin typeface="Times New Roman" panose="02020603050405020304" pitchFamily="18" charset="0"/>
              </a:defRPr>
            </a:lvl9pPr>
          </a:lstStyle>
          <a:p>
            <a:pPr>
              <a:spcBef>
                <a:spcPct val="0"/>
              </a:spcBef>
            </a:pPr>
            <a:fld id="{4F0CEB43-F5E1-434A-91AE-1055492FF232}" type="slidenum">
              <a:rPr lang="en-GB" altLang="en-US" sz="1200"/>
              <a:pPr>
                <a:spcBef>
                  <a:spcPct val="0"/>
                </a:spcBef>
              </a:pPr>
              <a:t>1</a:t>
            </a:fld>
            <a:endParaRPr lang="en-GB"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B2FC65A2-7D15-414C-2A29-122EA34605C2}"/>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6D6D41-7A95-4C86-BC76-6EC93AB1C712}" type="slidenum">
              <a:rPr lang="en-GB" altLang="en-US">
                <a:latin typeface="Calibri" panose="020F0502020204030204" pitchFamily="34" charset="0"/>
              </a:rPr>
              <a:pPr eaLnBrk="1" hangingPunct="1"/>
              <a:t>2</a:t>
            </a:fld>
            <a:endParaRPr lang="en-GB" altLang="en-US">
              <a:latin typeface="Calibri" panose="020F0502020204030204" pitchFamily="34" charset="0"/>
            </a:endParaRPr>
          </a:p>
        </p:txBody>
      </p:sp>
      <p:sp>
        <p:nvSpPr>
          <p:cNvPr id="20483" name="Rectangle 2">
            <a:extLst>
              <a:ext uri="{FF2B5EF4-FFF2-40B4-BE49-F238E27FC236}">
                <a16:creationId xmlns:a16="http://schemas.microsoft.com/office/drawing/2014/main" id="{D1E14007-D56A-7E0A-82A5-0DE8A4E5AECC}"/>
              </a:ext>
            </a:extLst>
          </p:cNvPr>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a:extLst>
              <a:ext uri="{FF2B5EF4-FFF2-40B4-BE49-F238E27FC236}">
                <a16:creationId xmlns:a16="http://schemas.microsoft.com/office/drawing/2014/main" id="{ADEE33EA-6D0D-3A79-2A7A-DB21B416E3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31C7B00-D5C1-65AF-8388-062F8741C066}"/>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DF0EF8FE-CBAE-7755-17BD-CD3C699F4543}"/>
              </a:ext>
            </a:extLst>
          </p:cNvPr>
          <p:cNvSpPr>
            <a:spLocks noGrp="1"/>
          </p:cNvSpPr>
          <p:nvPr>
            <p:ph type="body" idx="1"/>
          </p:nvPr>
        </p:nvSpPr>
        <p:spPr>
          <a:xfrm>
            <a:off x="403227" y="4498167"/>
            <a:ext cx="6502400" cy="4838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pPr algn="l"/>
            <a:r>
              <a:rPr lang="en-US" sz="1900" b="1" dirty="0">
                <a:latin typeface="Calibri-Bold"/>
              </a:rPr>
              <a:t>Well, here we are in our last content‐based session for Reimagining Church 2022.</a:t>
            </a:r>
          </a:p>
          <a:p>
            <a:pPr algn="l"/>
            <a:r>
              <a:rPr lang="en-US" sz="1900" dirty="0">
                <a:latin typeface="Calibri" panose="020F0502020204030204" pitchFamily="34" charset="0"/>
              </a:rPr>
              <a:t>So . . . Let’s review where we have been in the previous sessions. In session one, we thought about our “Brave New World,” and looked at some of the changes in our culture that have been happening both slowly over the past fifty years, and then very quickly in the past 3 years, and how those changes have impacted the </a:t>
            </a:r>
            <a:r>
              <a:rPr lang="en-CA" sz="1900" dirty="0">
                <a:latin typeface="Calibri" panose="020F0502020204030204" pitchFamily="34" charset="0"/>
              </a:rPr>
              <a:t>church.</a:t>
            </a:r>
          </a:p>
          <a:p>
            <a:pPr algn="l"/>
            <a:r>
              <a:rPr lang="en-US" sz="1900" b="1" dirty="0">
                <a:latin typeface="Calibri-Bold"/>
              </a:rPr>
              <a:t>Session Two was “What in the World is God up to?”. We reviewed what spiritual resources we have to draw on, as a kind of compass to find our way forward. In particular, we thought of the Gospel as Good News of God’s love for the world, and God’s desire to put everything to right, focused in Jesus Christ. And we discussed the church as a place where people learn to follow Jesus and work with God in God’s work.</a:t>
            </a:r>
          </a:p>
          <a:p>
            <a:pPr algn="l"/>
            <a:r>
              <a:rPr lang="en-US" sz="1900" dirty="0">
                <a:latin typeface="Calibri" panose="020F0502020204030204" pitchFamily="34" charset="0"/>
              </a:rPr>
              <a:t>In The School of Jesus, we considered what it means to be a disciple (or apprentice) of Jesus, and how we can grow as disciples. The five ingredients of spiritual growth we highlighted were: community, prayer and worship, the Bible, our faithfulness, and the Holy Spirit. We also thought about helping others become disciples ‐ the aspect of mission we generally call evangelism.</a:t>
            </a:r>
          </a:p>
          <a:p>
            <a:pPr algn="l"/>
            <a:r>
              <a:rPr lang="en-US" sz="1900" b="1" dirty="0">
                <a:latin typeface="Calibri-Bold"/>
              </a:rPr>
              <a:t>In session 4, we thought about how different churches have adapted themselves and their ministry to the new cultures where we find ourselves, and looked at some different kinds of “fresh expressions.” The goal was to consider how we can change the ‘church’ container to make it accessible for people with whom we want to share the living water Jesus offers, but who would probably find typical Sunday morning worship too weird.</a:t>
            </a:r>
          </a:p>
          <a:p>
            <a:pPr algn="l"/>
            <a:r>
              <a:rPr lang="en-US" sz="1900" b="1" dirty="0">
                <a:latin typeface="Calibri-Bold"/>
              </a:rPr>
              <a:t>This week we are going to start talking about “Where do we go from here?”</a:t>
            </a:r>
          </a:p>
          <a:p>
            <a:pPr algn="l"/>
            <a:r>
              <a:rPr lang="en-US" sz="1900" dirty="0">
                <a:latin typeface="Calibri" panose="020F0502020204030204" pitchFamily="34" charset="0"/>
              </a:rPr>
              <a:t>Next week will be very much a working session, so you will have time to put some ideas on paper and start getting a plan in place.</a:t>
            </a:r>
            <a:endParaRPr lang="en-CA" altLang="en-US" dirty="0"/>
          </a:p>
        </p:txBody>
      </p:sp>
      <p:sp>
        <p:nvSpPr>
          <p:cNvPr id="7172" name="Slide Number Placeholder 3">
            <a:extLst>
              <a:ext uri="{FF2B5EF4-FFF2-40B4-BE49-F238E27FC236}">
                <a16:creationId xmlns:a16="http://schemas.microsoft.com/office/drawing/2014/main" id="{1DC5CDB4-27C8-1BA2-E909-88F4125DBD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Times New Roman" panose="02020603050405020304" pitchFamily="18" charset="0"/>
              </a:defRPr>
            </a:lvl1pPr>
            <a:lvl2pPr marL="876340" indent="-337054">
              <a:spcBef>
                <a:spcPct val="30000"/>
              </a:spcBef>
              <a:defRPr sz="1400">
                <a:solidFill>
                  <a:schemeClr val="tx1"/>
                </a:solidFill>
                <a:latin typeface="Times New Roman" panose="02020603050405020304" pitchFamily="18" charset="0"/>
              </a:defRPr>
            </a:lvl2pPr>
            <a:lvl3pPr marL="1349991" indent="-269643">
              <a:spcBef>
                <a:spcPct val="30000"/>
              </a:spcBef>
              <a:defRPr sz="1400">
                <a:solidFill>
                  <a:schemeClr val="tx1"/>
                </a:solidFill>
                <a:latin typeface="Times New Roman" panose="02020603050405020304" pitchFamily="18" charset="0"/>
              </a:defRPr>
            </a:lvl3pPr>
            <a:lvl4pPr marL="1889277" indent="-269643">
              <a:spcBef>
                <a:spcPct val="30000"/>
              </a:spcBef>
              <a:defRPr sz="1400">
                <a:solidFill>
                  <a:schemeClr val="tx1"/>
                </a:solidFill>
                <a:latin typeface="Times New Roman" panose="02020603050405020304" pitchFamily="18" charset="0"/>
              </a:defRPr>
            </a:lvl4pPr>
            <a:lvl5pPr marL="2428564" indent="-269643">
              <a:spcBef>
                <a:spcPct val="30000"/>
              </a:spcBef>
              <a:defRPr sz="1400">
                <a:solidFill>
                  <a:schemeClr val="tx1"/>
                </a:solidFill>
                <a:latin typeface="Times New Roman" panose="02020603050405020304" pitchFamily="18" charset="0"/>
              </a:defRPr>
            </a:lvl5pPr>
            <a:lvl6pPr marL="2939466" indent="-269643" eaLnBrk="0" fontAlgn="base" hangingPunct="0">
              <a:spcBef>
                <a:spcPct val="30000"/>
              </a:spcBef>
              <a:spcAft>
                <a:spcPct val="0"/>
              </a:spcAft>
              <a:defRPr sz="1400">
                <a:solidFill>
                  <a:schemeClr val="tx1"/>
                </a:solidFill>
                <a:latin typeface="Times New Roman" panose="02020603050405020304" pitchFamily="18" charset="0"/>
              </a:defRPr>
            </a:lvl6pPr>
            <a:lvl7pPr marL="3450369" indent="-269643" eaLnBrk="0" fontAlgn="base" hangingPunct="0">
              <a:spcBef>
                <a:spcPct val="30000"/>
              </a:spcBef>
              <a:spcAft>
                <a:spcPct val="0"/>
              </a:spcAft>
              <a:defRPr sz="1400">
                <a:solidFill>
                  <a:schemeClr val="tx1"/>
                </a:solidFill>
                <a:latin typeface="Times New Roman" panose="02020603050405020304" pitchFamily="18" charset="0"/>
              </a:defRPr>
            </a:lvl7pPr>
            <a:lvl8pPr marL="3961272" indent="-269643" eaLnBrk="0" fontAlgn="base" hangingPunct="0">
              <a:spcBef>
                <a:spcPct val="30000"/>
              </a:spcBef>
              <a:spcAft>
                <a:spcPct val="0"/>
              </a:spcAft>
              <a:defRPr sz="1400">
                <a:solidFill>
                  <a:schemeClr val="tx1"/>
                </a:solidFill>
                <a:latin typeface="Times New Roman" panose="02020603050405020304" pitchFamily="18" charset="0"/>
              </a:defRPr>
            </a:lvl8pPr>
            <a:lvl9pPr marL="4472175" indent="-269643" eaLnBrk="0" fontAlgn="base" hangingPunct="0">
              <a:spcBef>
                <a:spcPct val="30000"/>
              </a:spcBef>
              <a:spcAft>
                <a:spcPct val="0"/>
              </a:spcAft>
              <a:defRPr sz="1400">
                <a:solidFill>
                  <a:schemeClr val="tx1"/>
                </a:solidFill>
                <a:latin typeface="Times New Roman" panose="02020603050405020304" pitchFamily="18" charset="0"/>
              </a:defRPr>
            </a:lvl9pPr>
          </a:lstStyle>
          <a:p>
            <a:pPr>
              <a:spcBef>
                <a:spcPct val="0"/>
              </a:spcBef>
            </a:pPr>
            <a:fld id="{609B83A8-3986-4116-8303-62CEBA8FA92C}" type="slidenum">
              <a:rPr lang="en-GB" altLang="en-US" sz="1200"/>
              <a:pPr>
                <a:spcBef>
                  <a:spcPct val="0"/>
                </a:spcBef>
              </a:pPr>
              <a:t>3</a:t>
            </a:fld>
            <a:endParaRPr lang="en-GB"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lstStyle/>
          <a:p>
            <a:pPr algn="l"/>
            <a:r>
              <a:rPr lang="en-US" sz="1900" b="1" dirty="0">
                <a:latin typeface="Calibri-Bold"/>
              </a:rPr>
              <a:t>Now let’s dig in to a short Bible study.</a:t>
            </a:r>
          </a:p>
          <a:p>
            <a:pPr algn="l"/>
            <a:r>
              <a:rPr lang="en-US" sz="1900" b="1" dirty="0">
                <a:latin typeface="Calibri-Bold"/>
              </a:rPr>
              <a:t>For many church members of long standing, this is a familiar story. But sometimes familiarity means we don’t see what’s really there. So let’s read it again, and then we have a </a:t>
            </a:r>
            <a:r>
              <a:rPr lang="en-CA" sz="1900" b="1" dirty="0">
                <a:latin typeface="Calibri-Bold"/>
              </a:rPr>
              <a:t>question for you.</a:t>
            </a:r>
          </a:p>
          <a:p>
            <a:pPr algn="l"/>
            <a:r>
              <a:rPr lang="en-US" sz="1900" dirty="0">
                <a:latin typeface="Calibri" panose="020F0502020204030204" pitchFamily="34" charset="0"/>
              </a:rPr>
              <a:t>Will someone volunteer to read it for us? &lt;&lt;reading&gt;&gt;</a:t>
            </a:r>
            <a:endParaRPr lang="en-CA" sz="1900"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4</a:t>
            </a:fld>
            <a:endParaRPr lang="en-GB" altLang="en-US"/>
          </a:p>
        </p:txBody>
      </p:sp>
    </p:spTree>
    <p:extLst>
      <p:ext uri="{BB962C8B-B14F-4D97-AF65-F5344CB8AC3E}">
        <p14:creationId xmlns:p14="http://schemas.microsoft.com/office/powerpoint/2010/main" val="2651471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300" dirty="0">
              <a:latin typeface="Calibri" panose="020F0502020204030204" pitchFamily="34" charset="0"/>
            </a:endParaRPr>
          </a:p>
          <a:p>
            <a:pPr algn="l"/>
            <a:r>
              <a:rPr lang="en-US" sz="1300" b="1" dirty="0">
                <a:latin typeface="Calibri-Bold"/>
              </a:rPr>
              <a:t>Take 10 minutes to discuss this passage and these questions </a:t>
            </a:r>
          </a:p>
          <a:p>
            <a:pPr algn="l"/>
            <a:r>
              <a:rPr lang="en-CA" sz="1300" b="1" dirty="0">
                <a:latin typeface="Calibri-Bold"/>
              </a:rPr>
              <a:t>&lt;&lt;BREAK OUT ROOMS&gt;&gt;</a:t>
            </a:r>
            <a:endParaRPr lang="en-CA" sz="1300" dirty="0"/>
          </a:p>
          <a:p>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5</a:t>
            </a:fld>
            <a:endParaRPr lang="en-CA" altLang="en-US"/>
          </a:p>
        </p:txBody>
      </p:sp>
    </p:spTree>
    <p:extLst>
      <p:ext uri="{BB962C8B-B14F-4D97-AF65-F5344CB8AC3E}">
        <p14:creationId xmlns:p14="http://schemas.microsoft.com/office/powerpoint/2010/main" val="414852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700926"/>
          </a:xfrm>
        </p:spPr>
        <p:txBody>
          <a:bodyPr>
            <a:normAutofit/>
          </a:bodyPr>
          <a:lstStyle/>
          <a:p>
            <a:pPr algn="l"/>
            <a:r>
              <a:rPr lang="en-US" b="0" i="0" u="none" strike="noStrike" baseline="0" dirty="0">
                <a:latin typeface="Calibri" panose="020F0502020204030204" pitchFamily="34" charset="0"/>
              </a:rPr>
              <a:t>Isn’t it curious that we find it so difficult to see that Jesus is asking for obedience? Maybe it’s because obedience is not a particularly appreciated quality in our world! But there are lots of times in our everyday lives where we obey someone. For example, if a policeman tells you to stop, you </a:t>
            </a:r>
            <a:r>
              <a:rPr lang="en-CA" b="0" i="0" u="none" strike="noStrike" baseline="0" dirty="0">
                <a:latin typeface="Calibri" panose="020F0502020204030204" pitchFamily="34" charset="0"/>
              </a:rPr>
              <a:t>(hopefully) obey.</a:t>
            </a:r>
          </a:p>
          <a:p>
            <a:pPr algn="l"/>
            <a:r>
              <a:rPr lang="en-US" b="0" i="0" u="none" strike="noStrike" baseline="0" dirty="0">
                <a:latin typeface="Calibri" panose="020F0502020204030204" pitchFamily="34" charset="0"/>
              </a:rPr>
              <a:t>Here are some other examples:</a:t>
            </a:r>
          </a:p>
          <a:p>
            <a:pPr algn="l"/>
            <a:r>
              <a:rPr lang="en-US" b="0" i="0" u="none" strike="noStrike" baseline="0" dirty="0">
                <a:latin typeface="ArialMT"/>
              </a:rPr>
              <a:t>• </a:t>
            </a:r>
            <a:r>
              <a:rPr lang="en-US" b="1" i="0" u="none" strike="noStrike" baseline="0" dirty="0">
                <a:latin typeface="Calibri-Bold"/>
              </a:rPr>
              <a:t>We generally follow most traffic rules.</a:t>
            </a:r>
          </a:p>
          <a:p>
            <a:pPr algn="l"/>
            <a:r>
              <a:rPr lang="en-US" b="0" i="0" u="none" strike="noStrike" baseline="0" dirty="0">
                <a:latin typeface="ArialMT"/>
              </a:rPr>
              <a:t>• </a:t>
            </a:r>
            <a:r>
              <a:rPr lang="en-US" b="1" i="0" u="none" strike="noStrike" baseline="0" dirty="0">
                <a:latin typeface="Calibri-Bold"/>
              </a:rPr>
              <a:t>We usually take our doctor’s advice, and follow the dosage instructions for medicines.</a:t>
            </a:r>
          </a:p>
          <a:p>
            <a:pPr algn="l"/>
            <a:r>
              <a:rPr lang="en-US" b="0" i="0" u="none" strike="noStrike" baseline="0" dirty="0">
                <a:latin typeface="ArialMT"/>
              </a:rPr>
              <a:t>• </a:t>
            </a:r>
            <a:r>
              <a:rPr lang="en-US" b="1" i="0" u="none" strike="noStrike" baseline="0" dirty="0">
                <a:latin typeface="Calibri-Bold"/>
              </a:rPr>
              <a:t>If we play a musical instrument, we follow the rules for getting it to make music.</a:t>
            </a:r>
          </a:p>
          <a:p>
            <a:pPr algn="l"/>
            <a:r>
              <a:rPr lang="en-US" b="0" i="0" u="none" strike="noStrike" baseline="0" dirty="0">
                <a:latin typeface="ArialMT"/>
              </a:rPr>
              <a:t>• </a:t>
            </a:r>
            <a:r>
              <a:rPr lang="en-US" b="1" i="0" u="none" strike="noStrike" baseline="0" dirty="0">
                <a:latin typeface="Calibri-Bold"/>
              </a:rPr>
              <a:t>Every time we speak and are understood, we are obeying the rules of language.</a:t>
            </a:r>
          </a:p>
          <a:p>
            <a:pPr algn="l"/>
            <a:r>
              <a:rPr lang="en-US" b="0" i="0" u="none" strike="noStrike" baseline="0" dirty="0">
                <a:latin typeface="ArialMT"/>
              </a:rPr>
              <a:t>• </a:t>
            </a:r>
            <a:r>
              <a:rPr lang="en-US" b="1" i="0" u="none" strike="noStrike" baseline="0" dirty="0">
                <a:latin typeface="Calibri-Bold"/>
              </a:rPr>
              <a:t>And of course, during the recent pandemic, many Nova Scotians did a great job following Public Health regulations that kept us safe from COVID‐19.</a:t>
            </a:r>
          </a:p>
          <a:p>
            <a:pPr algn="l"/>
            <a:r>
              <a:rPr lang="en-US" b="0" i="0" u="none" strike="noStrike" baseline="0" dirty="0">
                <a:latin typeface="Calibri" panose="020F0502020204030204" pitchFamily="34" charset="0"/>
              </a:rPr>
              <a:t>In many instances, we don’t even think about the fact that we are obeying. It has just become a painless habit. We could even say obedience has become second nature to us. Why do we obey in these situations? Well, it’s usually in our best interest, and in many instances, another person actually cares for us and our well‐being. Sometimes it’s because we care about the </a:t>
            </a:r>
            <a:r>
              <a:rPr lang="en-CA" b="0" i="0" u="none" strike="noStrike" baseline="0" dirty="0">
                <a:latin typeface="Calibri" panose="020F0502020204030204" pitchFamily="34" charset="0"/>
              </a:rPr>
              <a:t>well‐being of others!</a:t>
            </a:r>
          </a:p>
          <a:p>
            <a:pPr algn="l"/>
            <a:r>
              <a:rPr lang="en-US" b="1" i="0" u="none" strike="noStrike" baseline="0" dirty="0">
                <a:latin typeface="Calibri-Bold"/>
              </a:rPr>
              <a:t>So obeying Jesus is like that: he knows what will help us become the people we are capable of becoming, and that’s why he asks for our obedience. This is a central part of our discipleship.</a:t>
            </a:r>
          </a:p>
          <a:p>
            <a:pPr algn="l"/>
            <a:r>
              <a:rPr lang="en-US" b="1" i="0" u="none" strike="noStrike" baseline="0" dirty="0">
                <a:latin typeface="Calibri-Bold"/>
              </a:rPr>
              <a:t>As we think about “Where do we go from here?” let’s bear in mind that Jesus may be asking us to obey him in some new ways.</a:t>
            </a:r>
            <a:endParaRPr lang="en-CA" sz="1000"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6</a:t>
            </a:fld>
            <a:endParaRPr lang="en-CA" altLang="en-US"/>
          </a:p>
        </p:txBody>
      </p:sp>
    </p:spTree>
    <p:extLst>
      <p:ext uri="{BB962C8B-B14F-4D97-AF65-F5344CB8AC3E}">
        <p14:creationId xmlns:p14="http://schemas.microsoft.com/office/powerpoint/2010/main" val="11644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85000" lnSpcReduction="10000"/>
          </a:bodyPr>
          <a:lstStyle/>
          <a:p>
            <a:pPr algn="l"/>
            <a:r>
              <a:rPr lang="en-US" sz="1900" b="1" dirty="0">
                <a:solidFill>
                  <a:srgbClr val="000000"/>
                </a:solidFill>
                <a:latin typeface="Calibri-Bold"/>
              </a:rPr>
              <a:t>As we get deeper into this topic, let’s start with a definition of a fresh expression of </a:t>
            </a:r>
            <a:r>
              <a:rPr lang="en-CA" sz="1900" b="1" dirty="0">
                <a:solidFill>
                  <a:srgbClr val="000000"/>
                </a:solidFill>
                <a:latin typeface="Calibri-Bold"/>
              </a:rPr>
              <a:t>church.</a:t>
            </a:r>
          </a:p>
          <a:p>
            <a:pPr algn="l"/>
            <a:r>
              <a:rPr lang="en-US" sz="1900" b="1" dirty="0">
                <a:solidFill>
                  <a:srgbClr val="000000"/>
                </a:solidFill>
                <a:latin typeface="Calibri-Bold"/>
              </a:rPr>
              <a:t>This one comes from Bishop Steve Croft, who was the first Team Leader of the Fresh Expressions initiative in the UK. It’s a bit different from the one we’ve used before:</a:t>
            </a:r>
          </a:p>
          <a:p>
            <a:pPr algn="l"/>
            <a:r>
              <a:rPr lang="en-US" sz="1900" dirty="0">
                <a:solidFill>
                  <a:srgbClr val="000000"/>
                </a:solidFill>
                <a:latin typeface="Calibri" panose="020F0502020204030204" pitchFamily="34" charset="0"/>
              </a:rPr>
              <a:t>A fresh expression of church is “the attempt to go to where people are, listen carefully to the context, and through service form new communities of faith that have the potential to grow into church in their own right.”</a:t>
            </a:r>
          </a:p>
          <a:p>
            <a:pPr algn="l"/>
            <a:r>
              <a:rPr lang="en-US" sz="1900" b="1" dirty="0">
                <a:solidFill>
                  <a:srgbClr val="000000"/>
                </a:solidFill>
                <a:latin typeface="Calibri-Bold"/>
              </a:rPr>
              <a:t>Before we ask you for feedback on the definition, here’s a fun little video about what fresh expressions are </a:t>
            </a:r>
            <a:r>
              <a:rPr lang="en-US" sz="1900" b="1" i="1" dirty="0">
                <a:solidFill>
                  <a:srgbClr val="000000"/>
                </a:solidFill>
                <a:latin typeface="Calibri-BoldItalic"/>
              </a:rPr>
              <a:t>not</a:t>
            </a:r>
            <a:r>
              <a:rPr lang="en-US" sz="1900" b="1" dirty="0">
                <a:solidFill>
                  <a:srgbClr val="000000"/>
                </a:solidFill>
                <a:latin typeface="Calibri-Bold"/>
              </a:rPr>
              <a:t>. Then we can contrast what they are and what they are not.</a:t>
            </a:r>
          </a:p>
          <a:p>
            <a:pPr algn="l"/>
            <a:r>
              <a:rPr lang="en-US" sz="1900" b="1" i="1" dirty="0">
                <a:solidFill>
                  <a:srgbClr val="000000"/>
                </a:solidFill>
                <a:latin typeface="Calibri-BoldItalic"/>
              </a:rPr>
              <a:t>Show “fresh expressions of church: a medieval video.” [40sec]</a:t>
            </a:r>
          </a:p>
          <a:p>
            <a:pPr algn="l"/>
            <a:r>
              <a:rPr lang="en-CA" sz="1900" b="1" i="1" dirty="0">
                <a:solidFill>
                  <a:srgbClr val="0000FF"/>
                </a:solidFill>
                <a:latin typeface="Calibri-BoldItalic"/>
              </a:rPr>
              <a:t>https://www.youtube.com/</a:t>
            </a:r>
            <a:r>
              <a:rPr lang="en-CA" sz="1900" b="1" i="1" dirty="0" err="1">
                <a:solidFill>
                  <a:srgbClr val="0000FF"/>
                </a:solidFill>
                <a:latin typeface="Calibri-BoldItalic"/>
              </a:rPr>
              <a:t>watch?v</a:t>
            </a:r>
            <a:r>
              <a:rPr lang="en-CA" sz="1900" b="1" i="1" dirty="0">
                <a:solidFill>
                  <a:srgbClr val="0000FF"/>
                </a:solidFill>
                <a:latin typeface="Calibri-BoldItalic"/>
              </a:rPr>
              <a:t>=PfF_‐wbMr3M</a:t>
            </a:r>
          </a:p>
          <a:p>
            <a:pPr algn="l"/>
            <a:r>
              <a:rPr lang="en-US" sz="1900" b="1" dirty="0">
                <a:solidFill>
                  <a:srgbClr val="000000"/>
                </a:solidFill>
                <a:latin typeface="Calibri-Bold"/>
              </a:rPr>
              <a:t>Do you see the difference? There’s nothing wrong with those things in the video ‐ of course. They are important forms of outreach. But their goal is probably to help people find a place in the existing (inherited) church, not to grow into a new church. That’s the </a:t>
            </a:r>
            <a:r>
              <a:rPr lang="en-CA" sz="1900" b="1" dirty="0">
                <a:solidFill>
                  <a:srgbClr val="000000"/>
                </a:solidFill>
                <a:latin typeface="Calibri-Bold"/>
              </a:rPr>
              <a:t>difference.</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7</a:t>
            </a:fld>
            <a:endParaRPr lang="en-CA" altLang="en-US"/>
          </a:p>
        </p:txBody>
      </p:sp>
    </p:spTree>
    <p:extLst>
      <p:ext uri="{BB962C8B-B14F-4D97-AF65-F5344CB8AC3E}">
        <p14:creationId xmlns:p14="http://schemas.microsoft.com/office/powerpoint/2010/main" val="2122220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D0A252B4-12F5-B35A-8FFB-E8D6EDCBC780}"/>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938627-4478-4373-A4DC-E4E218065ABA}" type="slidenum">
              <a:rPr lang="en-GB" altLang="en-US">
                <a:latin typeface="Calibri" panose="020F0502020204030204" pitchFamily="34" charset="0"/>
              </a:rPr>
              <a:pPr eaLnBrk="1" hangingPunct="1"/>
              <a:t>8</a:t>
            </a:fld>
            <a:endParaRPr lang="en-GB" altLang="en-US">
              <a:latin typeface="Calibri" panose="020F0502020204030204" pitchFamily="34" charset="0"/>
            </a:endParaRPr>
          </a:p>
        </p:txBody>
      </p:sp>
      <p:sp>
        <p:nvSpPr>
          <p:cNvPr id="21507" name="Rectangle 2">
            <a:extLst>
              <a:ext uri="{FF2B5EF4-FFF2-40B4-BE49-F238E27FC236}">
                <a16:creationId xmlns:a16="http://schemas.microsoft.com/office/drawing/2014/main" id="{A3626574-5E01-F723-B2E8-D4180318B0F3}"/>
              </a:ext>
            </a:extLst>
          </p:cNvPr>
          <p:cNvSpPr>
            <a:spLocks noGrp="1" noRot="1" noChangeAspect="1" noChangeArrowheads="1" noTextEdit="1"/>
          </p:cNvSpPr>
          <p:nvPr>
            <p:ph type="sldImg"/>
          </p:nvPr>
        </p:nvSpPr>
        <p:spPr bwMode="auto">
          <a:xfrm>
            <a:off x="457200" y="720725"/>
            <a:ext cx="6400800" cy="3600450"/>
          </a:xfrm>
          <a:solidFill>
            <a:srgbClr val="FFFFFF"/>
          </a:solidFill>
          <a:ln>
            <a:solidFill>
              <a:srgbClr val="000000"/>
            </a:solidFill>
            <a:miter lim="800000"/>
            <a:headEnd/>
            <a:tailEnd/>
          </a:ln>
        </p:spPr>
      </p:sp>
      <p:sp>
        <p:nvSpPr>
          <p:cNvPr id="21508" name="Rectangle 3">
            <a:extLst>
              <a:ext uri="{FF2B5EF4-FFF2-40B4-BE49-F238E27FC236}">
                <a16:creationId xmlns:a16="http://schemas.microsoft.com/office/drawing/2014/main" id="{B06F0515-7766-FE69-6BF3-48A96A305769}"/>
              </a:ext>
            </a:extLst>
          </p:cNvPr>
          <p:cNvSpPr>
            <a:spLocks noGrp="1" noChangeArrowheads="1"/>
          </p:cNvSpPr>
          <p:nvPr>
            <p:ph type="body" idx="1"/>
          </p:nvPr>
        </p:nvSpPr>
        <p:spPr bwMode="auto">
          <a:xfrm>
            <a:off x="406400" y="4560570"/>
            <a:ext cx="6502400" cy="4320540"/>
          </a:xfrm>
          <a:noFill/>
          <a:ln>
            <a:noFill/>
            <a:miter lim="800000"/>
            <a:headEnd/>
            <a:tailEnd/>
          </a:ln>
        </p:spPr>
        <p:txBody>
          <a:bodyPr wrap="square" numCol="1" anchor="t" anchorCtr="0" compatLnSpc="1">
            <a:prstTxWarp prst="textNoShape">
              <a:avLst/>
            </a:prstTxWarp>
            <a:normAutofit/>
          </a:bodyPr>
          <a:lstStyle/>
          <a:p>
            <a:pPr algn="l"/>
            <a:r>
              <a:rPr lang="en-US" sz="1900" dirty="0">
                <a:latin typeface="Calibri" panose="020F0502020204030204" pitchFamily="34" charset="0"/>
              </a:rPr>
              <a:t>A fresh expression of church can begin with going, then listening, then serving, then forming community, and finally (perhaps) growing into a church. This came through most clearly in the </a:t>
            </a:r>
            <a:r>
              <a:rPr lang="en-US" sz="1900" b="1" dirty="0">
                <a:latin typeface="Calibri-Bold"/>
              </a:rPr>
              <a:t>Somewhere Else </a:t>
            </a:r>
            <a:r>
              <a:rPr lang="en-US" sz="1900" dirty="0">
                <a:latin typeface="Calibri" panose="020F0502020204030204" pitchFamily="34" charset="0"/>
              </a:rPr>
              <a:t>video from last week, about the “bread‐making </a:t>
            </a:r>
            <a:r>
              <a:rPr lang="en-CA" sz="1900" dirty="0">
                <a:latin typeface="Calibri" panose="020F0502020204030204" pitchFamily="34" charset="0"/>
              </a:rPr>
              <a:t>church”.</a:t>
            </a:r>
          </a:p>
          <a:p>
            <a:pPr algn="l"/>
            <a:r>
              <a:rPr lang="en-US" sz="1900" dirty="0">
                <a:latin typeface="Calibri" panose="020F0502020204030204" pitchFamily="34" charset="0"/>
              </a:rPr>
              <a:t>The minister, Barbara Glasson, walked the community’s streets for a year before she started anything. Only then did she gather a group to make bread. Out of that came a community where people told their stories and faith was shared. And only after that did a worshipping Christian community begin to emerge.</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lstStyle/>
          <a:p>
            <a:pPr algn="l"/>
            <a:r>
              <a:rPr lang="en-US" sz="1900" dirty="0">
                <a:latin typeface="Calibri" panose="020F0502020204030204" pitchFamily="34" charset="0"/>
              </a:rPr>
              <a:t>If you would like to read lots more examples of </a:t>
            </a:r>
            <a:r>
              <a:rPr lang="en-US" sz="1900" dirty="0" err="1">
                <a:latin typeface="Calibri" panose="020F0502020204030204" pitchFamily="34" charset="0"/>
              </a:rPr>
              <a:t>freshexpressions</a:t>
            </a:r>
            <a:r>
              <a:rPr lang="en-US" sz="1900" dirty="0">
                <a:latin typeface="Calibri" panose="020F0502020204030204" pitchFamily="34" charset="0"/>
              </a:rPr>
              <a:t>, and see some other “pathways” to get there, I recommend the book “Being Church, Doing Life”. We read it as part of Connectors One. It is very British in its examples, so if you are looking for Canadian examples, “Going Missional” is also available on Amazon.ca and it is all Canadian stories.</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9</a:t>
            </a:fld>
            <a:endParaRPr lang="en-CA" altLang="en-US"/>
          </a:p>
        </p:txBody>
      </p:sp>
    </p:spTree>
    <p:extLst>
      <p:ext uri="{BB962C8B-B14F-4D97-AF65-F5344CB8AC3E}">
        <p14:creationId xmlns:p14="http://schemas.microsoft.com/office/powerpoint/2010/main" val="3026439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92500" lnSpcReduction="10000"/>
          </a:bodyPr>
          <a:lstStyle/>
          <a:p>
            <a:pPr algn="l"/>
            <a:r>
              <a:rPr lang="en-US" sz="1900" b="1" dirty="0">
                <a:latin typeface="Calibri-Bold"/>
              </a:rPr>
              <a:t>It’s important that we understand Fresh Expressions of church, as there is a clear distinction between these and inherited forms or traditional church.</a:t>
            </a:r>
          </a:p>
          <a:p>
            <a:pPr algn="l"/>
            <a:r>
              <a:rPr lang="en-US" sz="1900" b="1" dirty="0">
                <a:latin typeface="Calibri-Bold"/>
              </a:rPr>
              <a:t>You may say, “We’ve never done things this way before.” Some have called those “the seven LAST words of the church.” And certainly it can be scary to do new things in a new way with new people ‐remember our Bible study on Isaiah 43, and “the new thing”!</a:t>
            </a:r>
          </a:p>
          <a:p>
            <a:pPr algn="l"/>
            <a:r>
              <a:rPr lang="en-US" sz="1900" dirty="0">
                <a:latin typeface="Calibri" panose="020F0502020204030204" pitchFamily="34" charset="0"/>
              </a:rPr>
              <a:t>So where do we begin?</a:t>
            </a:r>
          </a:p>
          <a:p>
            <a:pPr algn="l"/>
            <a:r>
              <a:rPr lang="en-US" sz="1900" dirty="0">
                <a:latin typeface="Calibri" panose="020F0502020204030204" pitchFamily="34" charset="0"/>
              </a:rPr>
              <a:t>The quick answer is: we begin by listening. The “Listening for Mission” audio file that we asked you to listen to in advance features several practitioners of fresh expressions talking about their own experience of figuring this out.</a:t>
            </a:r>
          </a:p>
          <a:p>
            <a:pPr algn="l"/>
            <a:r>
              <a:rPr lang="en-US" sz="1900" b="1" i="1" dirty="0">
                <a:latin typeface="Calibri-BoldItalic"/>
              </a:rPr>
              <a:t>“Listening for Mission” – audio file.</a:t>
            </a:r>
          </a:p>
          <a:p>
            <a:pPr algn="l"/>
            <a:r>
              <a:rPr lang="en-CA" sz="1900" dirty="0">
                <a:latin typeface="Calibri" panose="020F0502020204030204" pitchFamily="34" charset="0"/>
              </a:rPr>
              <a:t>What stood out for you?  </a:t>
            </a:r>
            <a:r>
              <a:rPr lang="en-CA" sz="1900" i="1" dirty="0">
                <a:latin typeface="Calibri" panose="020F0502020204030204" pitchFamily="34" charset="0"/>
              </a:rPr>
              <a:t>Group Conversation</a:t>
            </a:r>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10</a:t>
            </a:fld>
            <a:endParaRPr lang="en-CA" altLang="en-US"/>
          </a:p>
        </p:txBody>
      </p:sp>
    </p:spTree>
    <p:extLst>
      <p:ext uri="{BB962C8B-B14F-4D97-AF65-F5344CB8AC3E}">
        <p14:creationId xmlns:p14="http://schemas.microsoft.com/office/powerpoint/2010/main" val="1049598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900" b="1" dirty="0">
                <a:latin typeface="Calibri-Bold"/>
              </a:rPr>
              <a:t>One thing we think worth underlining is the concept of “360 listening” ‐ where </a:t>
            </a:r>
            <a:r>
              <a:rPr lang="en-CA" sz="1900" b="1" dirty="0">
                <a:latin typeface="Calibri-Bold"/>
              </a:rPr>
              <a:t>you listen not only:</a:t>
            </a:r>
          </a:p>
          <a:p>
            <a:pPr algn="l"/>
            <a:r>
              <a:rPr lang="en-US" sz="1900" b="1" dirty="0">
                <a:latin typeface="Calibri-Bold"/>
              </a:rPr>
              <a:t>the people in your church (of course) but also:</a:t>
            </a:r>
          </a:p>
          <a:p>
            <a:pPr algn="l"/>
            <a:r>
              <a:rPr lang="en-US" sz="1900" b="1" dirty="0">
                <a:latin typeface="Calibri-Bold"/>
              </a:rPr>
              <a:t>... to God in scripture and prayer</a:t>
            </a:r>
          </a:p>
          <a:p>
            <a:pPr algn="l"/>
            <a:r>
              <a:rPr lang="en-US" sz="1900" b="1" dirty="0">
                <a:latin typeface="Calibri-Bold"/>
              </a:rPr>
              <a:t>... to people in the community who are not involved in church</a:t>
            </a:r>
          </a:p>
          <a:p>
            <a:pPr algn="l"/>
            <a:r>
              <a:rPr lang="en-US" sz="1900" b="1" dirty="0">
                <a:latin typeface="Calibri-Bold"/>
              </a:rPr>
              <a:t>... to people in other churches</a:t>
            </a:r>
          </a:p>
          <a:p>
            <a:pPr algn="l"/>
            <a:r>
              <a:rPr lang="en-US" sz="1900" b="1" dirty="0">
                <a:latin typeface="Calibri-Bold"/>
              </a:rPr>
              <a:t>...and to civic leaders such as town </a:t>
            </a:r>
            <a:r>
              <a:rPr lang="en-US" sz="1900" b="1" dirty="0" err="1">
                <a:latin typeface="Calibri-Bold"/>
              </a:rPr>
              <a:t>councillors</a:t>
            </a:r>
            <a:r>
              <a:rPr lang="en-US" sz="1900" b="1" dirty="0">
                <a:latin typeface="Calibri-Bold"/>
              </a:rPr>
              <a:t>, store owners, the police and so on.</a:t>
            </a:r>
          </a:p>
          <a:p>
            <a:pPr algn="l"/>
            <a:r>
              <a:rPr lang="en-US" sz="1900" dirty="0">
                <a:latin typeface="Calibri" panose="020F0502020204030204" pitchFamily="34" charset="0"/>
              </a:rPr>
              <a:t>This is normally the first step for a church that wants to turn outwards and be more missional. What does that look like in practice? Here are some ideas:</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11</a:t>
            </a:fld>
            <a:endParaRPr lang="en-CA" altLang="en-US"/>
          </a:p>
        </p:txBody>
      </p:sp>
    </p:spTree>
    <p:extLst>
      <p:ext uri="{BB962C8B-B14F-4D97-AF65-F5344CB8AC3E}">
        <p14:creationId xmlns:p14="http://schemas.microsoft.com/office/powerpoint/2010/main" val="3691996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900" dirty="0">
                <a:latin typeface="Calibri" panose="020F0502020204030204" pitchFamily="34" charset="0"/>
              </a:rPr>
              <a:t>Include outreach to your </a:t>
            </a:r>
            <a:r>
              <a:rPr lang="en-US" sz="1900" dirty="0" err="1">
                <a:latin typeface="Calibri" panose="020F0502020204030204" pitchFamily="34" charset="0"/>
              </a:rPr>
              <a:t>neighbourhood</a:t>
            </a:r>
            <a:r>
              <a:rPr lang="en-US" sz="1900" dirty="0">
                <a:latin typeface="Calibri" panose="020F0502020204030204" pitchFamily="34" charset="0"/>
              </a:rPr>
              <a:t> in the church’s weekly prayers. Perhaps have a sermon series on mission, and look more deeply into what the Bible says </a:t>
            </a:r>
            <a:r>
              <a:rPr lang="en-CA" sz="1900" dirty="0">
                <a:latin typeface="Calibri" panose="020F0502020204030204" pitchFamily="34" charset="0"/>
              </a:rPr>
              <a:t>about it.</a:t>
            </a:r>
          </a:p>
          <a:p>
            <a:pPr algn="l"/>
            <a:r>
              <a:rPr lang="en-US" sz="1900" b="1" dirty="0">
                <a:latin typeface="Calibri-Bold"/>
              </a:rPr>
              <a:t>Add a budget line to your church’s budget for local outreach. Begin with $500. Perhaps you could announce to the congregation that the money is available for outreach projects, and that they should submit ideas.</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12</a:t>
            </a:fld>
            <a:endParaRPr lang="en-CA" altLang="en-US"/>
          </a:p>
        </p:txBody>
      </p:sp>
    </p:spTree>
    <p:extLst>
      <p:ext uri="{BB962C8B-B14F-4D97-AF65-F5344CB8AC3E}">
        <p14:creationId xmlns:p14="http://schemas.microsoft.com/office/powerpoint/2010/main" val="3364018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lstStyle/>
          <a:p>
            <a:pPr algn="l"/>
            <a:r>
              <a:rPr lang="en-US" sz="1900" dirty="0">
                <a:latin typeface="Calibri" panose="020F0502020204030204" pitchFamily="34" charset="0"/>
              </a:rPr>
              <a:t>Do a survey of the congregation, asking, “What gifts do you have that might be used in ministry outside the church”</a:t>
            </a:r>
          </a:p>
          <a:p>
            <a:pPr algn="l"/>
            <a:r>
              <a:rPr lang="en-US" sz="1900" dirty="0">
                <a:latin typeface="Calibri" panose="020F0502020204030204" pitchFamily="34" charset="0"/>
              </a:rPr>
              <a:t>For example: friendship, hospitality, speaking a second language, internet skills, financial expertise, working with children, making </a:t>
            </a:r>
            <a:r>
              <a:rPr lang="en-CA" sz="1900" dirty="0">
                <a:latin typeface="Calibri" panose="020F0502020204030204" pitchFamily="34" charset="0"/>
              </a:rPr>
              <a:t>connections between people.</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13</a:t>
            </a:fld>
            <a:endParaRPr lang="en-CA" altLang="en-US"/>
          </a:p>
        </p:txBody>
      </p:sp>
    </p:spTree>
    <p:extLst>
      <p:ext uri="{BB962C8B-B14F-4D97-AF65-F5344CB8AC3E}">
        <p14:creationId xmlns:p14="http://schemas.microsoft.com/office/powerpoint/2010/main" val="1365524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900" b="1" dirty="0">
                <a:latin typeface="Calibri-Bold"/>
              </a:rPr>
              <a:t>Talk to leaders in your community, e.g. the local MP, the police, the mayor, or city </a:t>
            </a:r>
            <a:r>
              <a:rPr lang="en-CA" sz="1900" b="1" dirty="0">
                <a:latin typeface="Calibri-Bold"/>
              </a:rPr>
              <a:t>councillors.</a:t>
            </a:r>
          </a:p>
          <a:p>
            <a:pPr algn="l"/>
            <a:r>
              <a:rPr lang="en-CA" sz="1900" b="1" dirty="0">
                <a:latin typeface="Calibri-Bold"/>
              </a:rPr>
              <a:t>Ask such things as:</a:t>
            </a:r>
          </a:p>
          <a:p>
            <a:pPr algn="l"/>
            <a:r>
              <a:rPr lang="en-US" sz="1900" dirty="0">
                <a:latin typeface="ArialMT"/>
              </a:rPr>
              <a:t>• </a:t>
            </a:r>
            <a:r>
              <a:rPr lang="en-US" sz="1900" b="1" dirty="0">
                <a:latin typeface="Calibri-Bold"/>
              </a:rPr>
              <a:t>“How might a church serve this community?”</a:t>
            </a:r>
          </a:p>
          <a:p>
            <a:pPr algn="l"/>
            <a:r>
              <a:rPr lang="en-US" sz="1900" dirty="0">
                <a:latin typeface="ArialMT"/>
              </a:rPr>
              <a:t>• </a:t>
            </a:r>
            <a:r>
              <a:rPr lang="en-US" sz="1900" b="1" dirty="0">
                <a:latin typeface="Calibri-Bold"/>
              </a:rPr>
              <a:t>“Are there times in the year when you need volunteers for a service project in </a:t>
            </a:r>
            <a:r>
              <a:rPr lang="en-CA" sz="1900" b="1" dirty="0">
                <a:latin typeface="Calibri-Bold"/>
              </a:rPr>
              <a:t>the community?”</a:t>
            </a:r>
          </a:p>
          <a:p>
            <a:pPr algn="l"/>
            <a:r>
              <a:rPr lang="en-US" sz="1900" dirty="0">
                <a:latin typeface="ArialMT"/>
              </a:rPr>
              <a:t>• </a:t>
            </a:r>
            <a:r>
              <a:rPr lang="en-US" sz="1900" b="1" dirty="0">
                <a:latin typeface="Calibri-Bold"/>
              </a:rPr>
              <a:t>“Would you let us know if and when there are issues you would like us to pray </a:t>
            </a:r>
            <a:r>
              <a:rPr lang="en-CA" sz="1900" b="1" dirty="0">
                <a:latin typeface="Calibri-Bold"/>
              </a:rPr>
              <a:t>about for you?”</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14</a:t>
            </a:fld>
            <a:endParaRPr lang="en-CA" altLang="en-US"/>
          </a:p>
        </p:txBody>
      </p:sp>
    </p:spTree>
    <p:extLst>
      <p:ext uri="{BB962C8B-B14F-4D97-AF65-F5344CB8AC3E}">
        <p14:creationId xmlns:p14="http://schemas.microsoft.com/office/powerpoint/2010/main" val="1799086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Calibri" panose="020F0502020204030204" pitchFamily="34" charset="0"/>
              </a:rPr>
              <a:t>Do a survey of people on the streets and store owners in your community.</a:t>
            </a:r>
          </a:p>
          <a:p>
            <a:pPr algn="l"/>
            <a:r>
              <a:rPr lang="en-CA" sz="1900" dirty="0">
                <a:latin typeface="Calibri" panose="020F0502020204030204" pitchFamily="34" charset="0"/>
              </a:rPr>
              <a:t>Ask such things as:</a:t>
            </a:r>
          </a:p>
          <a:p>
            <a:pPr algn="l"/>
            <a:r>
              <a:rPr lang="en-US" sz="1900" dirty="0">
                <a:latin typeface="ArialMT"/>
              </a:rPr>
              <a:t>• </a:t>
            </a:r>
            <a:r>
              <a:rPr lang="en-US" sz="1900" dirty="0">
                <a:latin typeface="Calibri" panose="020F0502020204030204" pitchFamily="34" charset="0"/>
              </a:rPr>
              <a:t>“What do you see as the needs of this community?”</a:t>
            </a:r>
          </a:p>
          <a:p>
            <a:pPr algn="l"/>
            <a:r>
              <a:rPr lang="en-US" sz="1900" dirty="0">
                <a:latin typeface="ArialMT"/>
              </a:rPr>
              <a:t>• </a:t>
            </a:r>
            <a:r>
              <a:rPr lang="en-US" sz="1900" dirty="0">
                <a:latin typeface="Calibri" panose="020F0502020204030204" pitchFamily="34" charset="0"/>
              </a:rPr>
              <a:t>“How has this community changed, for better or for worse, in recent years?”</a:t>
            </a:r>
          </a:p>
          <a:p>
            <a:pPr algn="l"/>
            <a:r>
              <a:rPr lang="en-US" sz="1900" dirty="0">
                <a:latin typeface="ArialMT"/>
              </a:rPr>
              <a:t>• </a:t>
            </a:r>
            <a:r>
              <a:rPr lang="en-US" sz="1900" dirty="0">
                <a:latin typeface="Calibri" panose="020F0502020204030204" pitchFamily="34" charset="0"/>
              </a:rPr>
              <a:t>“What might a church contribute to this community?”</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15</a:t>
            </a:fld>
            <a:endParaRPr lang="en-CA" altLang="en-US"/>
          </a:p>
        </p:txBody>
      </p:sp>
    </p:spTree>
    <p:extLst>
      <p:ext uri="{BB962C8B-B14F-4D97-AF65-F5344CB8AC3E}">
        <p14:creationId xmlns:p14="http://schemas.microsoft.com/office/powerpoint/2010/main" val="2136593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Talk to people in other churches in the </a:t>
            </a:r>
            <a:r>
              <a:rPr lang="en-US" sz="1900" b="1" dirty="0" err="1">
                <a:latin typeface="Calibri-Bold"/>
              </a:rPr>
              <a:t>neighbourhood</a:t>
            </a:r>
            <a:r>
              <a:rPr lang="en-US" sz="1900" b="1" dirty="0">
                <a:latin typeface="Calibri-Bold"/>
              </a:rPr>
              <a:t>. How are they involved in the </a:t>
            </a:r>
            <a:r>
              <a:rPr lang="en-US" sz="1900" b="1" dirty="0" err="1">
                <a:latin typeface="Calibri-Bold"/>
              </a:rPr>
              <a:t>neighbourhood</a:t>
            </a:r>
            <a:r>
              <a:rPr lang="en-US" sz="1900" b="1" dirty="0">
                <a:latin typeface="Calibri-Bold"/>
              </a:rPr>
              <a:t>? What needs are they aware of? Can they see ways in which the different churches’ efforts might be complementary?</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16</a:t>
            </a:fld>
            <a:endParaRPr lang="en-CA" altLang="en-US"/>
          </a:p>
        </p:txBody>
      </p:sp>
    </p:spTree>
    <p:extLst>
      <p:ext uri="{BB962C8B-B14F-4D97-AF65-F5344CB8AC3E}">
        <p14:creationId xmlns:p14="http://schemas.microsoft.com/office/powerpoint/2010/main" val="949028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900" dirty="0">
                <a:latin typeface="Calibri" panose="020F0502020204030204" pitchFamily="34" charset="0"/>
              </a:rPr>
              <a:t>Discuss the findings with your church leaders, and ask God for direction. Don’t be afraid to start, and don’t be afraid to make mistakes. Make haste slowly!</a:t>
            </a:r>
          </a:p>
          <a:p>
            <a:pPr algn="l"/>
            <a:r>
              <a:rPr lang="en-US" sz="1900" dirty="0">
                <a:latin typeface="Calibri" panose="020F0502020204030204" pitchFamily="34" charset="0"/>
              </a:rPr>
              <a:t>This is a process that might take six months or more before you decide what God is calling you to do. But better that than rushing into something just because you want to get on with something, but which doesn’t work out because it wasn’t really the right thing, and leaves people with a bad impression.</a:t>
            </a:r>
          </a:p>
          <a:p>
            <a:pPr algn="l"/>
            <a:r>
              <a:rPr lang="en-US" sz="1900" b="1" dirty="0">
                <a:latin typeface="Calibri-Bold"/>
              </a:rPr>
              <a:t>Any thoughts jump to mind? Are there other things that you have seen or heard about other churches doing, that we should add to this list?</a:t>
            </a:r>
          </a:p>
          <a:p>
            <a:pPr algn="l"/>
            <a:r>
              <a:rPr lang="en-US" sz="1900" b="1" dirty="0">
                <a:latin typeface="Calibri-Bold"/>
              </a:rPr>
              <a:t>Take a minute of quiet now, and make a few notes, then we’ll give you time to discuss with your group.</a:t>
            </a:r>
          </a:p>
          <a:p>
            <a:pPr algn="l"/>
            <a:endParaRPr lang="en-US" sz="1900" b="1" dirty="0">
              <a:latin typeface="Calibri-Bold"/>
            </a:endParaRPr>
          </a:p>
          <a:p>
            <a:pPr algn="l"/>
            <a:r>
              <a:rPr lang="en-US" sz="1900" b="1" dirty="0">
                <a:latin typeface="Calibri-Bold"/>
              </a:rPr>
              <a:t>&lt;&lt;BREAK OUT ROOMS – 10 min&gt;&gt; </a:t>
            </a:r>
            <a:r>
              <a:rPr lang="en-US" sz="1900" b="1" dirty="0">
                <a:latin typeface="Calibri-Bold"/>
                <a:sym typeface="Wingdings" panose="05000000000000000000" pitchFamily="2" charset="2"/>
              </a:rPr>
              <a:t> what’s one or two things you can do THIS WEEK to get started on </a:t>
            </a:r>
            <a:r>
              <a:rPr lang="en-US" sz="1900" b="1">
                <a:latin typeface="Calibri-Bold"/>
                <a:sym typeface="Wingdings" panose="05000000000000000000" pitchFamily="2" charset="2"/>
              </a:rPr>
              <a:t>this process?</a:t>
            </a:r>
            <a:endParaRPr lang="en-US" sz="1900" b="1" dirty="0">
              <a:latin typeface="Calibri-Bold"/>
            </a:endParaRPr>
          </a:p>
          <a:p>
            <a:pPr algn="l"/>
            <a:endParaRPr lang="en-US" sz="1900" b="1" dirty="0">
              <a:latin typeface="Calibri-Bold"/>
            </a:endParaRPr>
          </a:p>
          <a:p>
            <a:pPr algn="l"/>
            <a:r>
              <a:rPr lang="en-US" sz="1900" b="1" dirty="0">
                <a:latin typeface="Calibri-Bold"/>
              </a:rPr>
              <a:t>Although we won’t go into further detail here, there is a link on the web site for this week’s session to a video by Michael Frost where he covers 5 “Ss” that can help you get to know your community. It’s a different perspective on the same piece of work, which you may find helpful.  There’s also a summary handout.</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17</a:t>
            </a:fld>
            <a:endParaRPr lang="en-CA" altLang="en-US"/>
          </a:p>
        </p:txBody>
      </p:sp>
    </p:spTree>
    <p:extLst>
      <p:ext uri="{BB962C8B-B14F-4D97-AF65-F5344CB8AC3E}">
        <p14:creationId xmlns:p14="http://schemas.microsoft.com/office/powerpoint/2010/main" val="3206167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Calibri" panose="020F0502020204030204" pitchFamily="34" charset="0"/>
              </a:rPr>
              <a:t>As you move ahead, we want to remind you about some other resources, which are all linked on the web site under this Session.</a:t>
            </a:r>
          </a:p>
          <a:p>
            <a:pPr algn="l"/>
            <a:r>
              <a:rPr lang="en-US" sz="1900" dirty="0">
                <a:latin typeface="Calibri" panose="020F0502020204030204" pitchFamily="34" charset="0"/>
              </a:rPr>
              <a:t>There are websites for Fresh Expressions in Canada, the US, and the UK that are packed with ideas and stories.</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18</a:t>
            </a:fld>
            <a:endParaRPr lang="en-CA" altLang="en-US"/>
          </a:p>
        </p:txBody>
      </p:sp>
    </p:spTree>
    <p:extLst>
      <p:ext uri="{BB962C8B-B14F-4D97-AF65-F5344CB8AC3E}">
        <p14:creationId xmlns:p14="http://schemas.microsoft.com/office/powerpoint/2010/main" val="361864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560570"/>
            <a:ext cx="6400800" cy="4320540"/>
          </a:xfrm>
        </p:spPr>
        <p:txBody>
          <a:bodyPr>
            <a:normAutofit fontScale="92500"/>
          </a:bodyPr>
          <a:lstStyle/>
          <a:p>
            <a:pPr algn="l"/>
            <a:r>
              <a:rPr lang="en-US" sz="1100" dirty="0">
                <a:latin typeface="Calibri" panose="020F0502020204030204" pitchFamily="34" charset="0"/>
              </a:rPr>
              <a:t>We’re going to take some time now to try and bring all these threads together. Take a moment in silence and write down your responses to what you’ve seen and heard in the past few sessions. Jot down and thoughts about the future, both the hopes and the fears. Just a few words to remind you of key points that have been significant for you.</a:t>
            </a:r>
          </a:p>
          <a:p>
            <a:pPr algn="l"/>
            <a:r>
              <a:rPr lang="en-US" sz="1100" dirty="0">
                <a:latin typeface="Calibri" panose="020F0502020204030204" pitchFamily="34" charset="0"/>
              </a:rPr>
              <a:t>&lt;&lt;time of silence&gt;&gt;  3 min </a:t>
            </a:r>
          </a:p>
          <a:p>
            <a:pPr algn="l"/>
            <a:r>
              <a:rPr lang="en-US" sz="1100" dirty="0">
                <a:latin typeface="Calibri" panose="020F0502020204030204" pitchFamily="34" charset="0"/>
              </a:rPr>
              <a:t>Before we move into a more detailed set of questions, I’m going to read a piece of scripture that you may recognize from last week, and a short reflection. Then we’ll read a responsive </a:t>
            </a:r>
            <a:r>
              <a:rPr lang="en-CA" sz="1100" dirty="0">
                <a:latin typeface="Calibri" panose="020F0502020204030204" pitchFamily="34" charset="0"/>
              </a:rPr>
              <a:t>prayer litany.</a:t>
            </a:r>
          </a:p>
          <a:p>
            <a:pPr algn="l"/>
            <a:r>
              <a:rPr lang="en-CA" sz="1100" dirty="0">
                <a:latin typeface="Calibri" panose="020F0502020204030204" pitchFamily="34" charset="0"/>
              </a:rPr>
              <a:t>-------------------------------------------</a:t>
            </a:r>
          </a:p>
          <a:p>
            <a:pPr>
              <a:spcAft>
                <a:spcPts val="600"/>
              </a:spcAft>
            </a:pPr>
            <a:r>
              <a:rPr lang="en-CA" sz="1100" i="1" dirty="0">
                <a:solidFill>
                  <a:srgbClr val="3E3A38"/>
                </a:solidFill>
                <a:effectLst/>
                <a:latin typeface="Times New Roman" panose="02020603050405020304" pitchFamily="18" charset="0"/>
                <a:ea typeface="Calibri" panose="020F0502020204030204" pitchFamily="34" charset="0"/>
                <a:cs typeface="Times New Roman" panose="02020603050405020304" pitchFamily="18" charset="0"/>
              </a:rPr>
              <a:t>Scripture</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This is what the Lord says - he who made a way through the sea, a path through the mighty waters, who drew out the chariots and horses, the army and reinforcements together, and they lay there, never to rise again, extinguished, snuffed out like a wick. “Forget the former things; do not dwell on the past. See, I am doing a new thing! Now it springs up; do you not perceive it? I am making a way in the wilderness and streams in the wasteland. Isaiah 43:16-19</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CA" sz="1100" i="1" dirty="0">
                <a:solidFill>
                  <a:srgbClr val="3E3A38"/>
                </a:solidFill>
                <a:effectLst/>
                <a:latin typeface="Times New Roman" panose="02020603050405020304" pitchFamily="18" charset="0"/>
                <a:ea typeface="Calibri" panose="020F0502020204030204" pitchFamily="34" charset="0"/>
                <a:cs typeface="Times New Roman" panose="02020603050405020304" pitchFamily="18" charset="0"/>
              </a:rPr>
              <a:t>Reflecting</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To be a Christian is to have received new life, to have become new life. ‘The o</a:t>
            </a:r>
            <a:r>
              <a:rPr lang="en-CA" sz="1100" dirty="0">
                <a:solidFill>
                  <a:srgbClr val="3E3A38"/>
                </a:solidFill>
                <a:effectLst/>
                <a:latin typeface="Calibri" panose="020F0502020204030204" pitchFamily="34" charset="0"/>
                <a:ea typeface="Calibri" panose="020F0502020204030204" pitchFamily="34" charset="0"/>
                <a:cs typeface="Calibri" panose="020F0502020204030204" pitchFamily="34" charset="0"/>
              </a:rPr>
              <a:t>ld </a:t>
            </a:r>
            <a:r>
              <a:rPr lang="en-CA" sz="1100" dirty="0">
                <a:solidFill>
                  <a:srgbClr val="2A2626"/>
                </a:solidFill>
                <a:effectLst/>
                <a:latin typeface="Calibri" panose="020F0502020204030204" pitchFamily="34" charset="0"/>
                <a:ea typeface="Calibri" panose="020F0502020204030204" pitchFamily="34" charset="0"/>
                <a:cs typeface="Calibri" panose="020F0502020204030204" pitchFamily="34" charset="0"/>
              </a:rPr>
              <a:t>has </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passed away; behold the new has come!' Through baptism, our old </a:t>
            </a:r>
            <a:r>
              <a:rPr lang="en-CA" sz="1100" dirty="0">
                <a:solidFill>
                  <a:srgbClr val="2A2626"/>
                </a:solidFill>
                <a:effectLst/>
                <a:latin typeface="Calibri" panose="020F0502020204030204" pitchFamily="34" charset="0"/>
                <a:ea typeface="Calibri" panose="020F0502020204030204" pitchFamily="34" charset="0"/>
                <a:cs typeface="Calibri" panose="020F0502020204030204" pitchFamily="34" charset="0"/>
              </a:rPr>
              <a:t>selves </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have been buried in the tomb of Christ and we have risen with him to newness of life. Surely one of the most amazing and </a:t>
            </a:r>
            <a:r>
              <a:rPr lang="en-CA" sz="1100" dirty="0">
                <a:solidFill>
                  <a:srgbClr val="2A2626"/>
                </a:solidFill>
                <a:effectLst/>
                <a:latin typeface="Calibri" panose="020F0502020204030204" pitchFamily="34" charset="0"/>
                <a:ea typeface="Calibri" panose="020F0502020204030204" pitchFamily="34" charset="0"/>
                <a:cs typeface="Calibri" panose="020F0502020204030204" pitchFamily="34" charset="0"/>
              </a:rPr>
              <a:t>pro</a:t>
            </a:r>
            <a:r>
              <a:rPr lang="en-CA" sz="1100" dirty="0">
                <a:solidFill>
                  <a:srgbClr val="4F4A46"/>
                </a:solidFill>
                <a:effectLst/>
                <a:latin typeface="Calibri" panose="020F0502020204030204" pitchFamily="34" charset="0"/>
                <a:ea typeface="Calibri" panose="020F0502020204030204" pitchFamily="34" charset="0"/>
                <a:cs typeface="Calibri" panose="020F0502020204030204" pitchFamily="34" charset="0"/>
              </a:rPr>
              <a:t>vocative </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thoughts in our faith! Yet how little the impact it makes on us.</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 Indeed</a:t>
            </a:r>
            <a:r>
              <a:rPr lang="en-CA" sz="1100" dirty="0">
                <a:solidFill>
                  <a:srgbClr val="3E3A38"/>
                </a:solidFill>
                <a:effectLst/>
                <a:latin typeface="Calibri" panose="020F0502020204030204" pitchFamily="34" charset="0"/>
                <a:ea typeface="Calibri" panose="020F0502020204030204" pitchFamily="34" charset="0"/>
                <a:cs typeface="Calibri" panose="020F0502020204030204" pitchFamily="34" charset="0"/>
              </a:rPr>
              <a:t>, </a:t>
            </a:r>
            <a:r>
              <a:rPr lang="en-CA" sz="1100" dirty="0">
                <a:solidFill>
                  <a:srgbClr val="2A2626"/>
                </a:solidFill>
                <a:effectLst/>
                <a:latin typeface="Calibri" panose="020F0502020204030204" pitchFamily="34" charset="0"/>
                <a:ea typeface="Calibri" panose="020F0502020204030204" pitchFamily="34" charset="0"/>
                <a:cs typeface="Calibri" panose="020F0502020204030204" pitchFamily="34" charset="0"/>
              </a:rPr>
              <a:t>how </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often do the lives we live contradict the truth of what we are! We stay stuck in the tomb, we cling to what is dying, we lack faith in what is being born. We fear the light of the dawning sun. Sometimes we do not notice even, so accustomed have we become to what is familiar and comfortable.</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 To be a Christian is to believe in the new. To be a Christian is to believe in a God of newness, </a:t>
            </a:r>
            <a:r>
              <a:rPr lang="en-CA" sz="1100" dirty="0">
                <a:solidFill>
                  <a:srgbClr val="3E3A38"/>
                </a:solidFill>
                <a:effectLst/>
                <a:latin typeface="Calibri" panose="020F0502020204030204" pitchFamily="34" charset="0"/>
                <a:ea typeface="Calibri" panose="020F0502020204030204" pitchFamily="34" charset="0"/>
                <a:cs typeface="Calibri" panose="020F0502020204030204" pitchFamily="34" charset="0"/>
              </a:rPr>
              <a:t>perpetuall</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y active among us, forever bringing the n</a:t>
            </a:r>
            <a:r>
              <a:rPr lang="en-CA" sz="1100" dirty="0">
                <a:solidFill>
                  <a:srgbClr val="120E0E"/>
                </a:solidFill>
                <a:effectLst/>
                <a:latin typeface="Calibri" panose="020F0502020204030204" pitchFamily="34" charset="0"/>
                <a:ea typeface="HiddenHorzOCR"/>
                <a:cs typeface="Calibri" panose="020F0502020204030204" pitchFamily="34" charset="0"/>
              </a:rPr>
              <a:t>ew </a:t>
            </a:r>
            <a:r>
              <a:rPr lang="en-CA" sz="1100" dirty="0">
                <a:solidFill>
                  <a:srgbClr val="120E0E"/>
                </a:solidFill>
                <a:effectLst/>
                <a:latin typeface="Calibri" panose="020F0502020204030204" pitchFamily="34" charset="0"/>
                <a:ea typeface="Calibri" panose="020F0502020204030204" pitchFamily="34" charset="0"/>
                <a:cs typeface="Calibri" panose="020F0502020204030204" pitchFamily="34" charset="0"/>
              </a:rPr>
              <a:t>out of the old, transforming the tomb of death into a womb of new life. To be a Christian is to dare to attempt to see as God sees.</a:t>
            </a:r>
            <a:endParaRPr lang="en-CA" sz="800"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19</a:t>
            </a:fld>
            <a:endParaRPr lang="en-CA" altLang="en-US"/>
          </a:p>
        </p:txBody>
      </p:sp>
    </p:spTree>
    <p:extLst>
      <p:ext uri="{BB962C8B-B14F-4D97-AF65-F5344CB8AC3E}">
        <p14:creationId xmlns:p14="http://schemas.microsoft.com/office/powerpoint/2010/main" val="31189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latin typeface="Calibri" panose="020F0502020204030204" pitchFamily="34" charset="0"/>
              </a:rPr>
              <a:t>Annie’s going to read the lighter type, please join in reading the bold text together.</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20</a:t>
            </a:fld>
            <a:endParaRPr lang="en-CA" altLang="en-US"/>
          </a:p>
        </p:txBody>
      </p:sp>
    </p:spTree>
    <p:extLst>
      <p:ext uri="{BB962C8B-B14F-4D97-AF65-F5344CB8AC3E}">
        <p14:creationId xmlns:p14="http://schemas.microsoft.com/office/powerpoint/2010/main" val="1064844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92500" lnSpcReduction="10000"/>
          </a:bodyPr>
          <a:lstStyle/>
          <a:p>
            <a:pPr algn="l"/>
            <a:r>
              <a:rPr lang="en-US" sz="1900" b="1" dirty="0">
                <a:latin typeface="Calibri-Bold"/>
              </a:rPr>
              <a:t>We call this exercise “The View from Here”. This will be another few minutes of personal reflection. The questions are on the screen &amp; in your handout.</a:t>
            </a:r>
          </a:p>
          <a:p>
            <a:pPr algn="l"/>
            <a:r>
              <a:rPr lang="en-US" sz="1900" b="1" dirty="0">
                <a:latin typeface="Calibri-Bold"/>
              </a:rPr>
              <a:t>What have you learned, about God, about church, about mission – or indeed, </a:t>
            </a:r>
            <a:r>
              <a:rPr lang="en-CA" sz="1900" b="1" dirty="0">
                <a:latin typeface="Calibri-Bold"/>
              </a:rPr>
              <a:t>about anything else?</a:t>
            </a:r>
          </a:p>
          <a:p>
            <a:pPr algn="l"/>
            <a:r>
              <a:rPr lang="en-US" sz="1900" b="1" dirty="0">
                <a:latin typeface="Calibri-Bold"/>
              </a:rPr>
              <a:t>Based on what you’ve learned in this course, what might God be calling you to?</a:t>
            </a:r>
          </a:p>
          <a:p>
            <a:pPr algn="l"/>
            <a:r>
              <a:rPr lang="en-US" sz="1900" dirty="0">
                <a:latin typeface="Calibri" panose="020F0502020204030204" pitchFamily="34" charset="0"/>
              </a:rPr>
              <a:t>You can also reflect on what the next step might be for you and your community.</a:t>
            </a:r>
          </a:p>
          <a:p>
            <a:pPr algn="l"/>
            <a:r>
              <a:rPr lang="en-US" sz="1900" dirty="0">
                <a:latin typeface="Calibri" panose="020F0502020204030204" pitchFamily="34" charset="0"/>
              </a:rPr>
              <a:t>And, if you have an idea what that might be, what’s the first thing you need to do once this evening is over, in order to set things in motion?</a:t>
            </a:r>
          </a:p>
          <a:p>
            <a:pPr algn="l"/>
            <a:r>
              <a:rPr lang="en-US" sz="1900" b="1" dirty="0">
                <a:latin typeface="Calibri-Bold"/>
              </a:rPr>
              <a:t>We’re going to give you a few minutes to make some notes.</a:t>
            </a:r>
          </a:p>
          <a:p>
            <a:pPr algn="l"/>
            <a:r>
              <a:rPr lang="en-CA" sz="1900" dirty="0">
                <a:latin typeface="Calibri" panose="020F0502020204030204" pitchFamily="34" charset="0"/>
              </a:rPr>
              <a:t>&lt;&lt; SILENT TIME – 3 min &gt;&gt;</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21</a:t>
            </a:fld>
            <a:endParaRPr lang="en-CA" altLang="en-US"/>
          </a:p>
        </p:txBody>
      </p:sp>
    </p:spTree>
    <p:extLst>
      <p:ext uri="{BB962C8B-B14F-4D97-AF65-F5344CB8AC3E}">
        <p14:creationId xmlns:p14="http://schemas.microsoft.com/office/powerpoint/2010/main" val="727931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09388ADD-4B37-E269-EB6C-283659532C68}"/>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885BBB-942D-47EE-9B87-957A255825C6}" type="slidenum">
              <a:rPr lang="en-GB" altLang="en-US">
                <a:latin typeface="Calibri" panose="020F0502020204030204" pitchFamily="34" charset="0"/>
              </a:rPr>
              <a:pPr eaLnBrk="1" hangingPunct="1"/>
              <a:t>22</a:t>
            </a:fld>
            <a:endParaRPr lang="en-GB" altLang="en-US">
              <a:latin typeface="Calibri" panose="020F0502020204030204" pitchFamily="34" charset="0"/>
            </a:endParaRPr>
          </a:p>
        </p:txBody>
      </p:sp>
      <p:sp>
        <p:nvSpPr>
          <p:cNvPr id="25603" name="Rectangle 2">
            <a:extLst>
              <a:ext uri="{FF2B5EF4-FFF2-40B4-BE49-F238E27FC236}">
                <a16:creationId xmlns:a16="http://schemas.microsoft.com/office/drawing/2014/main" id="{B6113AAE-0EAC-8556-8A0D-60412E07B3FB}"/>
              </a:ext>
            </a:extLst>
          </p:cNvPr>
          <p:cNvSpPr>
            <a:spLocks noGrp="1" noRot="1" noChangeAspect="1" noChangeArrowheads="1" noTextEdit="1"/>
          </p:cNvSpPr>
          <p:nvPr>
            <p:ph type="sldImg"/>
          </p:nvPr>
        </p:nvSpPr>
        <p:spPr bwMode="auto">
          <a:xfrm>
            <a:off x="471488" y="727075"/>
            <a:ext cx="6375400" cy="35861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a:extLst>
              <a:ext uri="{FF2B5EF4-FFF2-40B4-BE49-F238E27FC236}">
                <a16:creationId xmlns:a16="http://schemas.microsoft.com/office/drawing/2014/main" id="{E16E303A-C5B7-D555-57B5-E8A5165CCB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900" dirty="0">
                <a:latin typeface="Calibri" panose="020F0502020204030204" pitchFamily="34" charset="0"/>
              </a:rPr>
              <a:t>Please join us in reading this prayer on the screen together</a:t>
            </a: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fontScale="92500" lnSpcReduction="20000"/>
          </a:bodyPr>
          <a:lstStyle/>
          <a:p>
            <a:pPr algn="l"/>
            <a:r>
              <a:rPr lang="en-US" sz="1900" dirty="0">
                <a:latin typeface="Calibri" panose="020F0502020204030204" pitchFamily="34" charset="0"/>
              </a:rPr>
              <a:t>The original Re‐Imagining Church series was filmed at Granite Springs Golf Course in Bayside, Nova Scotia. The series was filmed at that location because we wanted to encourage folks to think outside of the “church building” box, so to speak. Some of you may be golfers and spend a great deal of time in a place like that. Or maybe you spend time at a bowling alley, or a Tim Horton’s coffee shop. Maybe you have a Legion or a community hall in your area? Or have access to a common room in a local senior’s complex. Maybe you spend a great deal of time in hockey arenas or on a baseball field or a school playground.</a:t>
            </a:r>
          </a:p>
          <a:p>
            <a:pPr algn="l"/>
            <a:r>
              <a:rPr lang="en-US" sz="1900" b="1" dirty="0">
                <a:latin typeface="Calibri-Bold"/>
              </a:rPr>
              <a:t>Regardless of where you are located, in cities, towns or villages, in Nova Scotia or Prince Edward Island ‐ wherever you are – there are people who have not heard the Good News of Jesus Christ and have not experienced the blessings of being part of a faithful, lively and caring Christian community. What might God be calling your congregation to become, to meet those folks wherever they may be?</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23</a:t>
            </a:fld>
            <a:endParaRPr lang="en-CA" altLang="en-US"/>
          </a:p>
        </p:txBody>
      </p:sp>
    </p:spTree>
    <p:extLst>
      <p:ext uri="{BB962C8B-B14F-4D97-AF65-F5344CB8AC3E}">
        <p14:creationId xmlns:p14="http://schemas.microsoft.com/office/powerpoint/2010/main" val="293211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Calibri-Bold"/>
              </a:rPr>
              <a:t>Now, we’re going to invite you to share your thoughts in your group.</a:t>
            </a:r>
          </a:p>
          <a:p>
            <a:pPr algn="l"/>
            <a:r>
              <a:rPr lang="en-US" sz="1900" b="1" dirty="0">
                <a:latin typeface="Calibri-Bold"/>
              </a:rPr>
              <a:t>The questions are similar, but not quite the same, so we’ve put them on a different slide.</a:t>
            </a:r>
          </a:p>
          <a:p>
            <a:pPr algn="l"/>
            <a:r>
              <a:rPr lang="en-US" sz="1900" b="1" dirty="0">
                <a:latin typeface="Calibri-Bold"/>
              </a:rPr>
              <a:t>We will take 20 minutes for this. If you are done sooner, just leave your room and re‐join the main room.</a:t>
            </a:r>
          </a:p>
          <a:p>
            <a:pPr algn="l"/>
            <a:r>
              <a:rPr lang="en-CA" sz="1900" dirty="0">
                <a:latin typeface="Calibri" panose="020F0502020204030204" pitchFamily="34" charset="0"/>
              </a:rPr>
              <a:t>&lt;&lt;BREAK OUT ROOMS&gt;&gt;</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24</a:t>
            </a:fld>
            <a:endParaRPr lang="en-CA" altLang="en-US"/>
          </a:p>
        </p:txBody>
      </p:sp>
    </p:spTree>
    <p:extLst>
      <p:ext uri="{BB962C8B-B14F-4D97-AF65-F5344CB8AC3E}">
        <p14:creationId xmlns:p14="http://schemas.microsoft.com/office/powerpoint/2010/main" val="1229462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01216" y="4560570"/>
            <a:ext cx="6984776" cy="4700926"/>
          </a:xfrm>
        </p:spPr>
        <p:txBody>
          <a:bodyPr>
            <a:normAutofit fontScale="92500"/>
          </a:bodyPr>
          <a:lstStyle/>
          <a:p>
            <a:pPr algn="l"/>
            <a:r>
              <a:rPr lang="en-US" dirty="0">
                <a:latin typeface="Calibri" panose="020F0502020204030204" pitchFamily="34" charset="0"/>
              </a:rPr>
              <a:t>So how will you know if “it worked”? I think we can all agree that just counting to bums in the seats isn’t always (and maybe never was) a good measure of “success”. But how else can we know?</a:t>
            </a:r>
          </a:p>
          <a:p>
            <a:pPr algn="l"/>
            <a:r>
              <a:rPr lang="en-US" dirty="0">
                <a:latin typeface="Calibri" panose="020F0502020204030204" pitchFamily="34" charset="0"/>
              </a:rPr>
              <a:t>Rather than viewing evaluation as a judgement, consider it a contribution to the process of Spiritual discernment – not to assess whether an initiative should be supported, but where and how the Spirit has been at work. In this view, evaluation is a means of learning from experience and a process of recognizing fruitfulness.</a:t>
            </a:r>
          </a:p>
          <a:p>
            <a:pPr algn="l"/>
            <a:r>
              <a:rPr lang="en-US" b="1" dirty="0">
                <a:latin typeface="Calibri-Bold"/>
              </a:rPr>
              <a:t>Fruitfulness is just the results of your decisions and actions. An event could be fruitful even if very few people showed up, if someone happened to make an off‐hand remark that sparked an idea for something else to try instead. It is not just a measure of numbers, but also includes the signs of the Spirit at work on the journey. It is not as easy as just counting who showed up. It takes effort to discern whether outcomes have a </a:t>
            </a:r>
            <a:r>
              <a:rPr lang="en-US" b="1" dirty="0" err="1">
                <a:latin typeface="Calibri-Bold"/>
              </a:rPr>
              <a:t>flavour</a:t>
            </a:r>
            <a:r>
              <a:rPr lang="en-US" b="1" dirty="0">
                <a:latin typeface="Calibri-Bold"/>
              </a:rPr>
              <a:t> of what the Spirit is calling you to </a:t>
            </a:r>
            <a:r>
              <a:rPr lang="en-CA" b="1" dirty="0">
                <a:latin typeface="Calibri-Bold"/>
              </a:rPr>
              <a:t>next.</a:t>
            </a:r>
          </a:p>
          <a:p>
            <a:pPr algn="l"/>
            <a:r>
              <a:rPr lang="en-US" b="1" dirty="0">
                <a:latin typeface="Calibri-Bold"/>
              </a:rPr>
              <a:t>In this context, the creation of a Christian community that conforms to existing expressions of Church wouldn’t be considered “success”. Rather it is the development of a new expression that has the capacity, through the Spirit, to challenge and enter into dialogue with existing Church so they can move forward together, growing into a fuller understanding of Christ.</a:t>
            </a:r>
          </a:p>
          <a:p>
            <a:pPr algn="l"/>
            <a:r>
              <a:rPr lang="en-US" dirty="0">
                <a:latin typeface="Calibri" panose="020F0502020204030204" pitchFamily="34" charset="0"/>
              </a:rPr>
              <a:t>Evaluation is, therefore, a shared journey of the inherited church and its fresh expressions. It will probably be messy and there is no one‐size‐fits‐all process. The stakeholders can learn from Acts 15 where there was conflict between Gentiles wanting to join the new Christians, but they didn’t like all the rules that came with the rules of the Jewish church. In order to continue walking together, there must be honest conversation, careful listening, story‐telling, interpretation using Scripture, a commitment to remaining together, and willingness to give and take.</a:t>
            </a:r>
          </a:p>
          <a:p>
            <a:pPr algn="l"/>
            <a:r>
              <a:rPr lang="en-US" dirty="0">
                <a:latin typeface="Calibri" panose="020F0502020204030204" pitchFamily="34" charset="0"/>
              </a:rPr>
              <a:t>There is much more that could be said, but not a lot of time to go there, so I commend to you Appendix One in the Michael </a:t>
            </a:r>
            <a:r>
              <a:rPr lang="en-US" dirty="0" err="1">
                <a:latin typeface="Calibri" panose="020F0502020204030204" pitchFamily="34" charset="0"/>
              </a:rPr>
              <a:t>Moynagh</a:t>
            </a:r>
            <a:r>
              <a:rPr lang="en-US" dirty="0">
                <a:latin typeface="Calibri" panose="020F0502020204030204" pitchFamily="34" charset="0"/>
              </a:rPr>
              <a:t> book we referred to earlier – Being Church, Doing Life. The basic idea is that in order to evaluate </a:t>
            </a:r>
            <a:r>
              <a:rPr lang="en-US" u="sng" dirty="0">
                <a:latin typeface="Calibri" panose="020F0502020204030204" pitchFamily="34" charset="0"/>
              </a:rPr>
              <a:t>well</a:t>
            </a:r>
            <a:r>
              <a:rPr lang="en-US" dirty="0">
                <a:latin typeface="Calibri" panose="020F0502020204030204" pitchFamily="34" charset="0"/>
              </a:rPr>
              <a:t>, you need to know what data to collect before you start (and it might even change as you go along)</a:t>
            </a:r>
          </a:p>
          <a:p>
            <a:pPr algn="l"/>
            <a:r>
              <a:rPr lang="en-US" b="1" dirty="0">
                <a:latin typeface="Calibri-Bold"/>
              </a:rPr>
              <a:t>We are going to give you some time to discuss this in your groups, particularly focusing on how you currently measure “success”, compared to how it might look with new missional initiatives or fresh expressions.</a:t>
            </a:r>
          </a:p>
          <a:p>
            <a:pPr algn="l"/>
            <a:r>
              <a:rPr lang="en-CA" dirty="0">
                <a:latin typeface="Calibri" panose="020F0502020204030204" pitchFamily="34" charset="0"/>
              </a:rPr>
              <a:t>&lt;&lt;BREAK OUT ROOM – 10 min&gt;&gt;</a:t>
            </a:r>
            <a:endParaRPr lang="en-CA" sz="800"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25</a:t>
            </a:fld>
            <a:endParaRPr lang="en-CA" altLang="en-US"/>
          </a:p>
        </p:txBody>
      </p:sp>
    </p:spTree>
    <p:extLst>
      <p:ext uri="{BB962C8B-B14F-4D97-AF65-F5344CB8AC3E}">
        <p14:creationId xmlns:p14="http://schemas.microsoft.com/office/powerpoint/2010/main" val="2208489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19229AC-57AA-0F8E-F2AD-79D2EE5E8042}"/>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E540629D-BFAB-DB1E-9AF6-7EF59DBA66D8}"/>
              </a:ext>
            </a:extLst>
          </p:cNvPr>
          <p:cNvSpPr>
            <a:spLocks noGrp="1" noChangeArrowheads="1"/>
          </p:cNvSpPr>
          <p:nvPr>
            <p:ph type="body" idx="1"/>
          </p:nvPr>
        </p:nvSpPr>
        <p:spPr>
          <a:xfrm>
            <a:off x="406400" y="4498166"/>
            <a:ext cx="6502400" cy="430967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are going to wrap up with some time for personal reflection. You may wish to have a pen and paper handy to make some notes in response to the question we are going to ask. </a:t>
            </a:r>
            <a:r>
              <a:rPr lang="en-US" altLang="en-US" b="1" dirty="0">
                <a:latin typeface="Arial" panose="020B0604020202020204" pitchFamily="34" charset="0"/>
                <a:cs typeface="Arial" panose="020B0604020202020204" pitchFamily="34" charset="0"/>
              </a:rPr>
              <a:t>[Mute everyone]</a:t>
            </a:r>
          </a:p>
          <a:p>
            <a:r>
              <a:rPr lang="en-US" altLang="en-US" dirty="0">
                <a:latin typeface="Arial" panose="020B0604020202020204" pitchFamily="34" charset="0"/>
                <a:cs typeface="Arial" panose="020B0604020202020204" pitchFamily="34" charset="0"/>
              </a:rPr>
              <a:t>As we have talked tonight, what have been the moments when you felt positive - encouraged, touched, even joyful? </a:t>
            </a:r>
          </a:p>
          <a:p>
            <a:r>
              <a:rPr lang="en-US" altLang="en-US" dirty="0">
                <a:latin typeface="Arial" panose="020B0604020202020204" pitchFamily="34" charset="0"/>
                <a:cs typeface="Arial" panose="020B0604020202020204" pitchFamily="34" charset="0"/>
              </a:rPr>
              <a:t>Were there some things that your spirit said YES to? It may have been something that was said by someone today, an image on the screen, a story, a video, or even a memory.</a:t>
            </a:r>
          </a:p>
          <a:p>
            <a:r>
              <a:rPr lang="en-CA" altLang="en-US" dirty="0">
                <a:latin typeface="Arial" panose="020B0604020202020204" pitchFamily="34" charset="0"/>
                <a:cs typeface="Arial" panose="020B0604020202020204" pitchFamily="34" charset="0"/>
              </a:rPr>
              <a:t>What made it special?</a:t>
            </a:r>
          </a:p>
          <a:p>
            <a:r>
              <a:rPr lang="en-US" altLang="en-US" dirty="0">
                <a:latin typeface="Arial" panose="020B0604020202020204" pitchFamily="34" charset="0"/>
                <a:cs typeface="Arial" panose="020B0604020202020204" pitchFamily="34" charset="0"/>
              </a:rPr>
              <a:t>What might God be saying to you?</a:t>
            </a:r>
          </a:p>
          <a:p>
            <a:r>
              <a:rPr lang="en-US" altLang="en-US" b="1" dirty="0">
                <a:latin typeface="Arial" panose="020B0604020202020204" pitchFamily="34" charset="0"/>
                <a:cs typeface="Arial" panose="020B0604020202020204" pitchFamily="34" charset="0"/>
              </a:rPr>
              <a:t>Were there moments that caused your heart to sink?</a:t>
            </a:r>
          </a:p>
          <a:p>
            <a:r>
              <a:rPr lang="en-US" altLang="en-US" b="1" dirty="0">
                <a:latin typeface="Arial" panose="020B0604020202020204" pitchFamily="34" charset="0"/>
                <a:cs typeface="Arial" panose="020B0604020202020204" pitchFamily="34" charset="0"/>
              </a:rPr>
              <a:t>Times when you felt troubled, sad or angry?</a:t>
            </a:r>
          </a:p>
          <a:p>
            <a:r>
              <a:rPr lang="en-US" altLang="en-US" b="1" dirty="0">
                <a:latin typeface="Arial" panose="020B0604020202020204" pitchFamily="34" charset="0"/>
                <a:cs typeface="Arial" panose="020B0604020202020204" pitchFamily="34" charset="0"/>
              </a:rPr>
              <a:t>It may be something that was said, or something you saw on the screen.</a:t>
            </a:r>
          </a:p>
          <a:p>
            <a:r>
              <a:rPr lang="en-US" altLang="en-US" b="1" dirty="0">
                <a:latin typeface="Arial" panose="020B0604020202020204" pitchFamily="34" charset="0"/>
                <a:cs typeface="Arial" panose="020B0604020202020204" pitchFamily="34" charset="0"/>
              </a:rPr>
              <a:t>Can you identify what made it difficult?</a:t>
            </a:r>
          </a:p>
          <a:p>
            <a:r>
              <a:rPr lang="en-US" altLang="en-US" b="1" dirty="0">
                <a:latin typeface="Arial" panose="020B0604020202020204" pitchFamily="34" charset="0"/>
                <a:cs typeface="Arial" panose="020B0604020202020204" pitchFamily="34" charset="0"/>
              </a:rPr>
              <a:t>What might God be saying to you about that?</a:t>
            </a:r>
          </a:p>
          <a:p>
            <a:r>
              <a:rPr lang="en-US" altLang="en-US" b="1" dirty="0">
                <a:latin typeface="Arial" panose="020B0604020202020204" pitchFamily="34" charset="0"/>
                <a:cs typeface="Arial" panose="020B0604020202020204" pitchFamily="34" charset="0"/>
              </a:rPr>
              <a:t>How might you need to respond?</a:t>
            </a:r>
          </a:p>
          <a:p>
            <a:endParaRPr lang="en-US" altLang="en-US" b="1" dirty="0">
              <a:latin typeface="Arial" panose="020B0604020202020204" pitchFamily="34" charset="0"/>
              <a:cs typeface="Arial" panose="020B0604020202020204" pitchFamily="34" charset="0"/>
            </a:endParaRPr>
          </a:p>
          <a:p>
            <a:r>
              <a:rPr lang="en-US" altLang="en-US" b="1" dirty="0">
                <a:latin typeface="Arial" panose="020B0604020202020204" pitchFamily="34" charset="0"/>
                <a:cs typeface="Arial" panose="020B0604020202020204" pitchFamily="34" charset="0"/>
              </a:rPr>
              <a:t>Remember: God is present in both the joyful and uncomfortable feelings!</a:t>
            </a:r>
            <a:endParaRPr lang="en-CA" altLang="en-US" dirty="0">
              <a:latin typeface="Arial" panose="020B0604020202020204" pitchFamily="34" charset="0"/>
              <a:cs typeface="Arial" panose="020B0604020202020204" pitchFamily="34" charset="0"/>
            </a:endParaRPr>
          </a:p>
        </p:txBody>
      </p:sp>
      <p:sp>
        <p:nvSpPr>
          <p:cNvPr id="54276" name="Slide Number Placeholder 3">
            <a:extLst>
              <a:ext uri="{FF2B5EF4-FFF2-40B4-BE49-F238E27FC236}">
                <a16:creationId xmlns:a16="http://schemas.microsoft.com/office/drawing/2014/main" id="{AC61C47F-329F-B8EA-D58A-52A6E1E491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Times New Roman" panose="02020603050405020304" pitchFamily="18" charset="0"/>
              </a:defRPr>
            </a:lvl1pPr>
            <a:lvl2pPr marL="876340" indent="-337054">
              <a:spcBef>
                <a:spcPct val="30000"/>
              </a:spcBef>
              <a:defRPr sz="1400">
                <a:solidFill>
                  <a:schemeClr val="tx1"/>
                </a:solidFill>
                <a:latin typeface="Times New Roman" panose="02020603050405020304" pitchFamily="18" charset="0"/>
              </a:defRPr>
            </a:lvl2pPr>
            <a:lvl3pPr marL="1349991" indent="-269643">
              <a:spcBef>
                <a:spcPct val="30000"/>
              </a:spcBef>
              <a:defRPr sz="1400">
                <a:solidFill>
                  <a:schemeClr val="tx1"/>
                </a:solidFill>
                <a:latin typeface="Times New Roman" panose="02020603050405020304" pitchFamily="18" charset="0"/>
              </a:defRPr>
            </a:lvl3pPr>
            <a:lvl4pPr marL="1889277" indent="-269643">
              <a:spcBef>
                <a:spcPct val="30000"/>
              </a:spcBef>
              <a:defRPr sz="1400">
                <a:solidFill>
                  <a:schemeClr val="tx1"/>
                </a:solidFill>
                <a:latin typeface="Times New Roman" panose="02020603050405020304" pitchFamily="18" charset="0"/>
              </a:defRPr>
            </a:lvl4pPr>
            <a:lvl5pPr marL="2428564" indent="-269643">
              <a:spcBef>
                <a:spcPct val="30000"/>
              </a:spcBef>
              <a:defRPr sz="1400">
                <a:solidFill>
                  <a:schemeClr val="tx1"/>
                </a:solidFill>
                <a:latin typeface="Times New Roman" panose="02020603050405020304" pitchFamily="18" charset="0"/>
              </a:defRPr>
            </a:lvl5pPr>
            <a:lvl6pPr marL="2939466" indent="-269643" eaLnBrk="0" fontAlgn="base" hangingPunct="0">
              <a:spcBef>
                <a:spcPct val="30000"/>
              </a:spcBef>
              <a:spcAft>
                <a:spcPct val="0"/>
              </a:spcAft>
              <a:defRPr sz="1400">
                <a:solidFill>
                  <a:schemeClr val="tx1"/>
                </a:solidFill>
                <a:latin typeface="Times New Roman" panose="02020603050405020304" pitchFamily="18" charset="0"/>
              </a:defRPr>
            </a:lvl6pPr>
            <a:lvl7pPr marL="3450369" indent="-269643" eaLnBrk="0" fontAlgn="base" hangingPunct="0">
              <a:spcBef>
                <a:spcPct val="30000"/>
              </a:spcBef>
              <a:spcAft>
                <a:spcPct val="0"/>
              </a:spcAft>
              <a:defRPr sz="1400">
                <a:solidFill>
                  <a:schemeClr val="tx1"/>
                </a:solidFill>
                <a:latin typeface="Times New Roman" panose="02020603050405020304" pitchFamily="18" charset="0"/>
              </a:defRPr>
            </a:lvl7pPr>
            <a:lvl8pPr marL="3961272" indent="-269643" eaLnBrk="0" fontAlgn="base" hangingPunct="0">
              <a:spcBef>
                <a:spcPct val="30000"/>
              </a:spcBef>
              <a:spcAft>
                <a:spcPct val="0"/>
              </a:spcAft>
              <a:defRPr sz="1400">
                <a:solidFill>
                  <a:schemeClr val="tx1"/>
                </a:solidFill>
                <a:latin typeface="Times New Roman" panose="02020603050405020304" pitchFamily="18" charset="0"/>
              </a:defRPr>
            </a:lvl8pPr>
            <a:lvl9pPr marL="4472175" indent="-269643" eaLnBrk="0" fontAlgn="base" hangingPunct="0">
              <a:spcBef>
                <a:spcPct val="30000"/>
              </a:spcBef>
              <a:spcAft>
                <a:spcPct val="0"/>
              </a:spcAft>
              <a:defRPr sz="1400">
                <a:solidFill>
                  <a:schemeClr val="tx1"/>
                </a:solidFill>
                <a:latin typeface="Times New Roman" panose="02020603050405020304" pitchFamily="18" charset="0"/>
              </a:defRPr>
            </a:lvl9pPr>
          </a:lstStyle>
          <a:p>
            <a:pPr>
              <a:spcBef>
                <a:spcPct val="0"/>
              </a:spcBef>
            </a:pPr>
            <a:fld id="{9E996B3C-821F-4037-9B31-E168D354F6A3}" type="slidenum">
              <a:rPr lang="en-GB" altLang="en-US" sz="1200"/>
              <a:pPr>
                <a:spcBef>
                  <a:spcPct val="0"/>
                </a:spcBef>
              </a:pPr>
              <a:t>26</a:t>
            </a:fld>
            <a:endParaRPr lang="en-GB"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Please join us in reading the prayer on the screen together.</a:t>
            </a:r>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27</a:t>
            </a:fld>
            <a:endParaRPr lang="en-CA" altLang="en-US"/>
          </a:p>
        </p:txBody>
      </p:sp>
    </p:spTree>
    <p:extLst>
      <p:ext uri="{BB962C8B-B14F-4D97-AF65-F5344CB8AC3E}">
        <p14:creationId xmlns:p14="http://schemas.microsoft.com/office/powerpoint/2010/main" val="1280483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560570"/>
            <a:ext cx="6502400" cy="4320540"/>
          </a:xfrm>
        </p:spPr>
        <p:txBody>
          <a:bodyPr>
            <a:normAutofit/>
          </a:bodyPr>
          <a:lstStyle/>
          <a:p>
            <a:pPr algn="l"/>
            <a:r>
              <a:rPr lang="en-US" sz="1900" dirty="0">
                <a:latin typeface="Calibri" panose="020F0502020204030204" pitchFamily="34" charset="0"/>
              </a:rPr>
              <a:t>Next week we encourage you to come back with your thoughts, ideas, questions, ready to start putting a plan together for “what’s next”.</a:t>
            </a:r>
          </a:p>
          <a:p>
            <a:pPr algn="l"/>
            <a:r>
              <a:rPr lang="en-US" sz="1900" dirty="0">
                <a:latin typeface="Calibri" panose="020F0502020204030204" pitchFamily="34" charset="0"/>
              </a:rPr>
              <a:t>It will not be a “talking head” session, but rather a working session to help get you moving.</a:t>
            </a:r>
          </a:p>
          <a:p>
            <a:pPr algn="l"/>
            <a:r>
              <a:rPr lang="en-US" sz="1900" dirty="0">
                <a:latin typeface="Calibri" panose="020F0502020204030204" pitchFamily="34" charset="0"/>
              </a:rPr>
              <a:t>We are hopeful that Rev. Lisa will join us to help with brainstorming, planning, and even ideas for financing!</a:t>
            </a:r>
          </a:p>
          <a:p>
            <a:pPr algn="l"/>
            <a:r>
              <a:rPr lang="en-US" sz="1900" dirty="0">
                <a:latin typeface="Calibri" panose="020F0502020204030204" pitchFamily="34" charset="0"/>
              </a:rPr>
              <a:t>And just for fun, we will try some “</a:t>
            </a:r>
            <a:r>
              <a:rPr lang="en-US" sz="1900" dirty="0" err="1">
                <a:latin typeface="Calibri" panose="020F0502020204030204" pitchFamily="34" charset="0"/>
              </a:rPr>
              <a:t>scario</a:t>
            </a:r>
            <a:r>
              <a:rPr lang="en-US" sz="1900" dirty="0">
                <a:latin typeface="Calibri" panose="020F0502020204030204" pitchFamily="34" charset="0"/>
              </a:rPr>
              <a:t> scenarios” from MORE Mission School session 4, to get us thinking about those every day conversations that we have, where we have a chance to plant a seed or build a relationship but we aren’t always sure what to say.</a:t>
            </a:r>
            <a:endParaRPr lang="en-CA" dirty="0"/>
          </a:p>
        </p:txBody>
      </p:sp>
      <p:sp>
        <p:nvSpPr>
          <p:cNvPr id="4" name="Slide Number Placeholder 3"/>
          <p:cNvSpPr>
            <a:spLocks noGrp="1"/>
          </p:cNvSpPr>
          <p:nvPr>
            <p:ph type="sldNum" sz="quarter" idx="5"/>
          </p:nvPr>
        </p:nvSpPr>
        <p:spPr/>
        <p:txBody>
          <a:bodyPr/>
          <a:lstStyle/>
          <a:p>
            <a:fld id="{63D864E2-ABD4-4108-BD63-BDDE1AD9D35B}" type="slidenum">
              <a:rPr lang="en-CA" altLang="en-US" smtClean="0"/>
              <a:pPr/>
              <a:t>28</a:t>
            </a:fld>
            <a:endParaRPr lang="en-CA" altLang="en-US"/>
          </a:p>
        </p:txBody>
      </p:sp>
    </p:spTree>
    <p:extLst>
      <p:ext uri="{BB962C8B-B14F-4D97-AF65-F5344CB8AC3E}">
        <p14:creationId xmlns:p14="http://schemas.microsoft.com/office/powerpoint/2010/main" val="2635121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DF16939-699D-2035-873D-63A6E73AC545}"/>
              </a:ext>
            </a:extLst>
          </p:cNvPr>
          <p:cNvSpPr>
            <a:spLocks noGrp="1"/>
          </p:cNvSpPr>
          <p:nvPr>
            <p:ph type="dt" sz="half" idx="10"/>
          </p:nvPr>
        </p:nvSpPr>
        <p:spPr/>
        <p:txBody>
          <a:bodyPr/>
          <a:lstStyle>
            <a:lvl1pPr>
              <a:defRPr/>
            </a:lvl1pPr>
          </a:lstStyle>
          <a:p>
            <a:pPr>
              <a:defRPr/>
            </a:pPr>
            <a:fld id="{BF8FC125-3E59-4186-A4E6-A8E9DB70871B}" type="datetime1">
              <a:rPr lang="en-CA"/>
              <a:pPr>
                <a:defRPr/>
              </a:pPr>
              <a:t>2022-11-12</a:t>
            </a:fld>
            <a:endParaRPr lang="en-CA"/>
          </a:p>
        </p:txBody>
      </p:sp>
      <p:sp>
        <p:nvSpPr>
          <p:cNvPr id="6" name="Slide Number Placeholder 5">
            <a:extLst>
              <a:ext uri="{FF2B5EF4-FFF2-40B4-BE49-F238E27FC236}">
                <a16:creationId xmlns:a16="http://schemas.microsoft.com/office/drawing/2014/main" id="{E51583D4-3364-B40F-685E-05CDC5BD5E98}"/>
              </a:ext>
            </a:extLst>
          </p:cNvPr>
          <p:cNvSpPr>
            <a:spLocks noGrp="1"/>
          </p:cNvSpPr>
          <p:nvPr>
            <p:ph type="sldNum" sz="quarter" idx="12"/>
          </p:nvPr>
        </p:nvSpPr>
        <p:spPr/>
        <p:txBody>
          <a:bodyPr/>
          <a:lstStyle>
            <a:lvl1pPr>
              <a:defRPr/>
            </a:lvl1pPr>
          </a:lstStyle>
          <a:p>
            <a:pPr>
              <a:defRPr/>
            </a:pPr>
            <a:fld id="{E56D1FF0-5730-47BB-875F-92F3DDD11FC7}" type="slidenum">
              <a:rPr lang="en-CA" altLang="en-US"/>
              <a:pPr>
                <a:defRPr/>
              </a:pPr>
              <a:t>‹#›</a:t>
            </a:fld>
            <a:endParaRPr lang="en-CA" altLang="en-US"/>
          </a:p>
        </p:txBody>
      </p:sp>
    </p:spTree>
    <p:extLst>
      <p:ext uri="{BB962C8B-B14F-4D97-AF65-F5344CB8AC3E}">
        <p14:creationId xmlns:p14="http://schemas.microsoft.com/office/powerpoint/2010/main" val="365554440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3804E79-6577-C3A4-14B4-0916B8F26048}"/>
              </a:ext>
            </a:extLst>
          </p:cNvPr>
          <p:cNvSpPr>
            <a:spLocks noGrp="1"/>
          </p:cNvSpPr>
          <p:nvPr>
            <p:ph type="dt" sz="half" idx="10"/>
          </p:nvPr>
        </p:nvSpPr>
        <p:spPr/>
        <p:txBody>
          <a:bodyPr/>
          <a:lstStyle>
            <a:lvl1pPr>
              <a:defRPr/>
            </a:lvl1pPr>
          </a:lstStyle>
          <a:p>
            <a:pPr>
              <a:defRPr/>
            </a:pPr>
            <a:fld id="{7ADBE583-29F1-4E1E-BCA8-2B61D7C767D7}" type="datetime1">
              <a:rPr lang="en-CA"/>
              <a:pPr>
                <a:defRPr/>
              </a:pPr>
              <a:t>2022-11-12</a:t>
            </a:fld>
            <a:endParaRPr lang="en-CA"/>
          </a:p>
        </p:txBody>
      </p:sp>
      <p:sp>
        <p:nvSpPr>
          <p:cNvPr id="6" name="Slide Number Placeholder 5">
            <a:extLst>
              <a:ext uri="{FF2B5EF4-FFF2-40B4-BE49-F238E27FC236}">
                <a16:creationId xmlns:a16="http://schemas.microsoft.com/office/drawing/2014/main" id="{587FAE2F-8121-AE51-D128-168D5FACE4F0}"/>
              </a:ext>
            </a:extLst>
          </p:cNvPr>
          <p:cNvSpPr>
            <a:spLocks noGrp="1"/>
          </p:cNvSpPr>
          <p:nvPr>
            <p:ph type="sldNum" sz="quarter" idx="12"/>
          </p:nvPr>
        </p:nvSpPr>
        <p:spPr/>
        <p:txBody>
          <a:bodyPr/>
          <a:lstStyle>
            <a:lvl1pPr>
              <a:defRPr/>
            </a:lvl1pPr>
          </a:lstStyle>
          <a:p>
            <a:pPr>
              <a:defRPr/>
            </a:pPr>
            <a:fld id="{D59E1F44-D1A7-4BED-BC47-8DE5F4189558}" type="slidenum">
              <a:rPr lang="en-CA" altLang="en-US"/>
              <a:pPr>
                <a:defRPr/>
              </a:pPr>
              <a:t>‹#›</a:t>
            </a:fld>
            <a:endParaRPr lang="en-CA" altLang="en-US"/>
          </a:p>
        </p:txBody>
      </p:sp>
    </p:spTree>
    <p:extLst>
      <p:ext uri="{BB962C8B-B14F-4D97-AF65-F5344CB8AC3E}">
        <p14:creationId xmlns:p14="http://schemas.microsoft.com/office/powerpoint/2010/main" val="29516049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7432CA-AF4B-FF0D-2463-6BA9A307C962}"/>
              </a:ext>
            </a:extLst>
          </p:cNvPr>
          <p:cNvSpPr>
            <a:spLocks noGrp="1"/>
          </p:cNvSpPr>
          <p:nvPr>
            <p:ph type="dt" sz="half" idx="10"/>
          </p:nvPr>
        </p:nvSpPr>
        <p:spPr/>
        <p:txBody>
          <a:bodyPr/>
          <a:lstStyle>
            <a:lvl1pPr>
              <a:defRPr/>
            </a:lvl1pPr>
          </a:lstStyle>
          <a:p>
            <a:pPr>
              <a:defRPr/>
            </a:pPr>
            <a:fld id="{93AC0469-5C31-4C69-9C8A-F00DE4E3B15A}" type="datetime1">
              <a:rPr lang="en-CA"/>
              <a:pPr>
                <a:defRPr/>
              </a:pPr>
              <a:t>2022-11-12</a:t>
            </a:fld>
            <a:endParaRPr lang="en-CA"/>
          </a:p>
        </p:txBody>
      </p:sp>
      <p:sp>
        <p:nvSpPr>
          <p:cNvPr id="6" name="Slide Number Placeholder 5">
            <a:extLst>
              <a:ext uri="{FF2B5EF4-FFF2-40B4-BE49-F238E27FC236}">
                <a16:creationId xmlns:a16="http://schemas.microsoft.com/office/drawing/2014/main" id="{952238A5-F4F2-D22E-1FAA-DCB4516D08F7}"/>
              </a:ext>
            </a:extLst>
          </p:cNvPr>
          <p:cNvSpPr>
            <a:spLocks noGrp="1"/>
          </p:cNvSpPr>
          <p:nvPr>
            <p:ph type="sldNum" sz="quarter" idx="12"/>
          </p:nvPr>
        </p:nvSpPr>
        <p:spPr/>
        <p:txBody>
          <a:bodyPr/>
          <a:lstStyle>
            <a:lvl1pPr>
              <a:defRPr/>
            </a:lvl1pPr>
          </a:lstStyle>
          <a:p>
            <a:pPr>
              <a:defRPr/>
            </a:pPr>
            <a:fld id="{B943C871-DD6E-481A-99DE-F4DF82AC4C7F}" type="slidenum">
              <a:rPr lang="en-CA" altLang="en-US"/>
              <a:pPr>
                <a:defRPr/>
              </a:pPr>
              <a:t>‹#›</a:t>
            </a:fld>
            <a:endParaRPr lang="en-CA" altLang="en-US"/>
          </a:p>
        </p:txBody>
      </p:sp>
    </p:spTree>
    <p:extLst>
      <p:ext uri="{BB962C8B-B14F-4D97-AF65-F5344CB8AC3E}">
        <p14:creationId xmlns:p14="http://schemas.microsoft.com/office/powerpoint/2010/main" val="257611386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D396E9E1-5C60-7321-3669-DEEEBE76C878}"/>
              </a:ext>
            </a:extLst>
          </p:cNvPr>
          <p:cNvSpPr>
            <a:spLocks noGrp="1"/>
          </p:cNvSpPr>
          <p:nvPr>
            <p:ph type="dt" sz="half" idx="10"/>
          </p:nvPr>
        </p:nvSpPr>
        <p:spPr/>
        <p:txBody>
          <a:bodyPr/>
          <a:lstStyle>
            <a:lvl1pPr>
              <a:defRPr/>
            </a:lvl1pPr>
          </a:lstStyle>
          <a:p>
            <a:pPr>
              <a:defRPr/>
            </a:pPr>
            <a:fld id="{F146FE2E-4946-4AB3-A81A-F9905EECA4BC}" type="datetime1">
              <a:rPr lang="en-CA"/>
              <a:pPr>
                <a:defRPr/>
              </a:pPr>
              <a:t>2022-11-12</a:t>
            </a:fld>
            <a:endParaRPr lang="en-CA"/>
          </a:p>
        </p:txBody>
      </p:sp>
      <p:sp>
        <p:nvSpPr>
          <p:cNvPr id="7" name="Slide Number Placeholder 5">
            <a:extLst>
              <a:ext uri="{FF2B5EF4-FFF2-40B4-BE49-F238E27FC236}">
                <a16:creationId xmlns:a16="http://schemas.microsoft.com/office/drawing/2014/main" id="{BABD87AE-BCED-02D6-688B-658CC564AEFA}"/>
              </a:ext>
            </a:extLst>
          </p:cNvPr>
          <p:cNvSpPr>
            <a:spLocks noGrp="1"/>
          </p:cNvSpPr>
          <p:nvPr>
            <p:ph type="sldNum" sz="quarter" idx="12"/>
          </p:nvPr>
        </p:nvSpPr>
        <p:spPr/>
        <p:txBody>
          <a:bodyPr/>
          <a:lstStyle>
            <a:lvl1pPr>
              <a:defRPr/>
            </a:lvl1pPr>
          </a:lstStyle>
          <a:p>
            <a:pPr>
              <a:defRPr/>
            </a:pPr>
            <a:fld id="{0AC5EFDC-2F79-41EC-8603-0290207ADFF6}" type="slidenum">
              <a:rPr lang="en-CA" altLang="en-US"/>
              <a:pPr>
                <a:defRPr/>
              </a:pPr>
              <a:t>‹#›</a:t>
            </a:fld>
            <a:endParaRPr lang="en-CA" altLang="en-US"/>
          </a:p>
        </p:txBody>
      </p:sp>
    </p:spTree>
    <p:extLst>
      <p:ext uri="{BB962C8B-B14F-4D97-AF65-F5344CB8AC3E}">
        <p14:creationId xmlns:p14="http://schemas.microsoft.com/office/powerpoint/2010/main" val="2777252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71414C1A-0FF0-60E9-4144-209737C433EE}"/>
              </a:ext>
            </a:extLst>
          </p:cNvPr>
          <p:cNvSpPr>
            <a:spLocks noGrp="1"/>
          </p:cNvSpPr>
          <p:nvPr>
            <p:ph type="dt" sz="half" idx="10"/>
          </p:nvPr>
        </p:nvSpPr>
        <p:spPr/>
        <p:txBody>
          <a:bodyPr/>
          <a:lstStyle>
            <a:lvl1pPr>
              <a:defRPr/>
            </a:lvl1pPr>
          </a:lstStyle>
          <a:p>
            <a:pPr>
              <a:defRPr/>
            </a:pPr>
            <a:fld id="{298F9CEA-11C3-4AC8-B338-C34D3C586CF6}" type="datetime1">
              <a:rPr lang="en-CA"/>
              <a:pPr>
                <a:defRPr/>
              </a:pPr>
              <a:t>2022-11-12</a:t>
            </a:fld>
            <a:endParaRPr lang="en-CA"/>
          </a:p>
        </p:txBody>
      </p:sp>
      <p:sp>
        <p:nvSpPr>
          <p:cNvPr id="9" name="Slide Number Placeholder 5">
            <a:extLst>
              <a:ext uri="{FF2B5EF4-FFF2-40B4-BE49-F238E27FC236}">
                <a16:creationId xmlns:a16="http://schemas.microsoft.com/office/drawing/2014/main" id="{28E8A6A9-691C-DFB7-5391-0EB94DA07B27}"/>
              </a:ext>
            </a:extLst>
          </p:cNvPr>
          <p:cNvSpPr>
            <a:spLocks noGrp="1"/>
          </p:cNvSpPr>
          <p:nvPr>
            <p:ph type="sldNum" sz="quarter" idx="12"/>
          </p:nvPr>
        </p:nvSpPr>
        <p:spPr/>
        <p:txBody>
          <a:bodyPr/>
          <a:lstStyle>
            <a:lvl1pPr>
              <a:defRPr/>
            </a:lvl1pPr>
          </a:lstStyle>
          <a:p>
            <a:pPr>
              <a:defRPr/>
            </a:pPr>
            <a:fld id="{B0509CBC-F1E7-426A-A1E9-948F9ABF74B6}" type="slidenum">
              <a:rPr lang="en-CA" altLang="en-US"/>
              <a:pPr>
                <a:defRPr/>
              </a:pPr>
              <a:t>‹#›</a:t>
            </a:fld>
            <a:endParaRPr lang="en-CA" altLang="en-US"/>
          </a:p>
        </p:txBody>
      </p:sp>
    </p:spTree>
    <p:extLst>
      <p:ext uri="{BB962C8B-B14F-4D97-AF65-F5344CB8AC3E}">
        <p14:creationId xmlns:p14="http://schemas.microsoft.com/office/powerpoint/2010/main" val="39290706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6E2BB80B-561F-FFCA-9A6E-17A8164C1197}"/>
              </a:ext>
            </a:extLst>
          </p:cNvPr>
          <p:cNvSpPr>
            <a:spLocks noGrp="1"/>
          </p:cNvSpPr>
          <p:nvPr>
            <p:ph type="dt" sz="half" idx="10"/>
          </p:nvPr>
        </p:nvSpPr>
        <p:spPr/>
        <p:txBody>
          <a:bodyPr/>
          <a:lstStyle>
            <a:lvl1pPr>
              <a:defRPr/>
            </a:lvl1pPr>
          </a:lstStyle>
          <a:p>
            <a:pPr>
              <a:defRPr/>
            </a:pPr>
            <a:fld id="{D9D169DE-CA44-4B80-84DD-7CD02D9970B0}" type="datetime1">
              <a:rPr lang="en-CA"/>
              <a:pPr>
                <a:defRPr/>
              </a:pPr>
              <a:t>2022-11-12</a:t>
            </a:fld>
            <a:endParaRPr lang="en-CA"/>
          </a:p>
        </p:txBody>
      </p:sp>
      <p:sp>
        <p:nvSpPr>
          <p:cNvPr id="5" name="Slide Number Placeholder 5">
            <a:extLst>
              <a:ext uri="{FF2B5EF4-FFF2-40B4-BE49-F238E27FC236}">
                <a16:creationId xmlns:a16="http://schemas.microsoft.com/office/drawing/2014/main" id="{8F18D2D9-289A-8CD7-5298-84EC9F1C01B4}"/>
              </a:ext>
            </a:extLst>
          </p:cNvPr>
          <p:cNvSpPr>
            <a:spLocks noGrp="1"/>
          </p:cNvSpPr>
          <p:nvPr>
            <p:ph type="sldNum" sz="quarter" idx="12"/>
          </p:nvPr>
        </p:nvSpPr>
        <p:spPr/>
        <p:txBody>
          <a:bodyPr/>
          <a:lstStyle>
            <a:lvl1pPr>
              <a:defRPr/>
            </a:lvl1pPr>
          </a:lstStyle>
          <a:p>
            <a:pPr>
              <a:defRPr/>
            </a:pPr>
            <a:fld id="{DF00C10F-7727-453F-A163-7C91D28C8657}" type="slidenum">
              <a:rPr lang="en-CA" altLang="en-US"/>
              <a:pPr>
                <a:defRPr/>
              </a:pPr>
              <a:t>‹#›</a:t>
            </a:fld>
            <a:endParaRPr lang="en-CA" altLang="en-US"/>
          </a:p>
        </p:txBody>
      </p:sp>
    </p:spTree>
    <p:extLst>
      <p:ext uri="{BB962C8B-B14F-4D97-AF65-F5344CB8AC3E}">
        <p14:creationId xmlns:p14="http://schemas.microsoft.com/office/powerpoint/2010/main" val="322505116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E9589BE-E3A2-CB7F-E4A1-936FFB7897A2}"/>
              </a:ext>
            </a:extLst>
          </p:cNvPr>
          <p:cNvSpPr>
            <a:spLocks noGrp="1"/>
          </p:cNvSpPr>
          <p:nvPr>
            <p:ph type="dt" sz="half" idx="10"/>
          </p:nvPr>
        </p:nvSpPr>
        <p:spPr/>
        <p:txBody>
          <a:bodyPr/>
          <a:lstStyle>
            <a:lvl1pPr>
              <a:defRPr/>
            </a:lvl1pPr>
          </a:lstStyle>
          <a:p>
            <a:pPr>
              <a:defRPr/>
            </a:pPr>
            <a:fld id="{92ABAD4F-4207-482A-85FA-AF616D45A9DB}" type="datetime1">
              <a:rPr lang="en-CA"/>
              <a:pPr>
                <a:defRPr/>
              </a:pPr>
              <a:t>2022-11-12</a:t>
            </a:fld>
            <a:endParaRPr lang="en-CA"/>
          </a:p>
        </p:txBody>
      </p:sp>
      <p:sp>
        <p:nvSpPr>
          <p:cNvPr id="4" name="Slide Number Placeholder 5">
            <a:extLst>
              <a:ext uri="{FF2B5EF4-FFF2-40B4-BE49-F238E27FC236}">
                <a16:creationId xmlns:a16="http://schemas.microsoft.com/office/drawing/2014/main" id="{32117000-DAD0-F113-C443-B782EEF9904F}"/>
              </a:ext>
            </a:extLst>
          </p:cNvPr>
          <p:cNvSpPr>
            <a:spLocks noGrp="1"/>
          </p:cNvSpPr>
          <p:nvPr>
            <p:ph type="sldNum" sz="quarter" idx="12"/>
          </p:nvPr>
        </p:nvSpPr>
        <p:spPr/>
        <p:txBody>
          <a:bodyPr/>
          <a:lstStyle>
            <a:lvl1pPr>
              <a:defRPr/>
            </a:lvl1pPr>
          </a:lstStyle>
          <a:p>
            <a:pPr>
              <a:defRPr/>
            </a:pPr>
            <a:fld id="{2318C1DF-8D1B-4FD2-8150-7C92E10DB314}" type="slidenum">
              <a:rPr lang="en-CA" altLang="en-US"/>
              <a:pPr>
                <a:defRPr/>
              </a:pPr>
              <a:t>‹#›</a:t>
            </a:fld>
            <a:endParaRPr lang="en-CA" altLang="en-US"/>
          </a:p>
        </p:txBody>
      </p:sp>
    </p:spTree>
    <p:extLst>
      <p:ext uri="{BB962C8B-B14F-4D97-AF65-F5344CB8AC3E}">
        <p14:creationId xmlns:p14="http://schemas.microsoft.com/office/powerpoint/2010/main" val="381265286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C5F60D2-1A89-49CB-260C-96069D1737F4}"/>
              </a:ext>
            </a:extLst>
          </p:cNvPr>
          <p:cNvSpPr>
            <a:spLocks noGrp="1"/>
          </p:cNvSpPr>
          <p:nvPr>
            <p:ph type="dt" sz="half" idx="10"/>
          </p:nvPr>
        </p:nvSpPr>
        <p:spPr/>
        <p:txBody>
          <a:bodyPr/>
          <a:lstStyle>
            <a:lvl1pPr>
              <a:defRPr/>
            </a:lvl1pPr>
          </a:lstStyle>
          <a:p>
            <a:pPr>
              <a:defRPr/>
            </a:pPr>
            <a:fld id="{B152A3EA-E2AB-49C3-9F47-0E8172B14752}" type="datetime1">
              <a:rPr lang="en-CA"/>
              <a:pPr>
                <a:defRPr/>
              </a:pPr>
              <a:t>2022-11-12</a:t>
            </a:fld>
            <a:endParaRPr lang="en-CA"/>
          </a:p>
        </p:txBody>
      </p:sp>
      <p:sp>
        <p:nvSpPr>
          <p:cNvPr id="7" name="Slide Number Placeholder 5">
            <a:extLst>
              <a:ext uri="{FF2B5EF4-FFF2-40B4-BE49-F238E27FC236}">
                <a16:creationId xmlns:a16="http://schemas.microsoft.com/office/drawing/2014/main" id="{FAB484ED-1D7A-1B29-E59E-580FAA648E70}"/>
              </a:ext>
            </a:extLst>
          </p:cNvPr>
          <p:cNvSpPr>
            <a:spLocks noGrp="1"/>
          </p:cNvSpPr>
          <p:nvPr>
            <p:ph type="sldNum" sz="quarter" idx="12"/>
          </p:nvPr>
        </p:nvSpPr>
        <p:spPr/>
        <p:txBody>
          <a:bodyPr/>
          <a:lstStyle>
            <a:lvl1pPr>
              <a:defRPr/>
            </a:lvl1pPr>
          </a:lstStyle>
          <a:p>
            <a:pPr>
              <a:defRPr/>
            </a:pPr>
            <a:fld id="{899C2400-6F6C-4BD1-9F3D-4C185948B5DA}" type="slidenum">
              <a:rPr lang="en-CA" altLang="en-US"/>
              <a:pPr>
                <a:defRPr/>
              </a:pPr>
              <a:t>‹#›</a:t>
            </a:fld>
            <a:endParaRPr lang="en-CA" altLang="en-US"/>
          </a:p>
        </p:txBody>
      </p:sp>
    </p:spTree>
    <p:extLst>
      <p:ext uri="{BB962C8B-B14F-4D97-AF65-F5344CB8AC3E}">
        <p14:creationId xmlns:p14="http://schemas.microsoft.com/office/powerpoint/2010/main" val="228232390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A65C44-3786-5A27-3C5C-2AC7D5C4EFD7}"/>
              </a:ext>
            </a:extLst>
          </p:cNvPr>
          <p:cNvSpPr>
            <a:spLocks noGrp="1"/>
          </p:cNvSpPr>
          <p:nvPr>
            <p:ph type="dt" sz="half" idx="10"/>
          </p:nvPr>
        </p:nvSpPr>
        <p:spPr/>
        <p:txBody>
          <a:bodyPr/>
          <a:lstStyle>
            <a:lvl1pPr>
              <a:defRPr/>
            </a:lvl1pPr>
          </a:lstStyle>
          <a:p>
            <a:pPr>
              <a:defRPr/>
            </a:pPr>
            <a:fld id="{D0B7E6C6-F9D2-45BC-BA5A-BE194F86BB36}" type="datetime1">
              <a:rPr lang="en-CA"/>
              <a:pPr>
                <a:defRPr/>
              </a:pPr>
              <a:t>2022-11-12</a:t>
            </a:fld>
            <a:endParaRPr lang="en-CA"/>
          </a:p>
        </p:txBody>
      </p:sp>
      <p:sp>
        <p:nvSpPr>
          <p:cNvPr id="7" name="Slide Number Placeholder 5">
            <a:extLst>
              <a:ext uri="{FF2B5EF4-FFF2-40B4-BE49-F238E27FC236}">
                <a16:creationId xmlns:a16="http://schemas.microsoft.com/office/drawing/2014/main" id="{8D7A7CDC-21B5-A5D5-649E-F81CB88BFDB0}"/>
              </a:ext>
            </a:extLst>
          </p:cNvPr>
          <p:cNvSpPr>
            <a:spLocks noGrp="1"/>
          </p:cNvSpPr>
          <p:nvPr>
            <p:ph type="sldNum" sz="quarter" idx="12"/>
          </p:nvPr>
        </p:nvSpPr>
        <p:spPr/>
        <p:txBody>
          <a:bodyPr/>
          <a:lstStyle>
            <a:lvl1pPr>
              <a:defRPr/>
            </a:lvl1pPr>
          </a:lstStyle>
          <a:p>
            <a:pPr>
              <a:defRPr/>
            </a:pPr>
            <a:fld id="{ECE223D7-9E75-4F88-B84D-415DD16C65F4}" type="slidenum">
              <a:rPr lang="en-CA" altLang="en-US"/>
              <a:pPr>
                <a:defRPr/>
              </a:pPr>
              <a:t>‹#›</a:t>
            </a:fld>
            <a:endParaRPr lang="en-CA" altLang="en-US"/>
          </a:p>
        </p:txBody>
      </p:sp>
    </p:spTree>
    <p:extLst>
      <p:ext uri="{BB962C8B-B14F-4D97-AF65-F5344CB8AC3E}">
        <p14:creationId xmlns:p14="http://schemas.microsoft.com/office/powerpoint/2010/main" val="18840000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52ED264-E05B-6667-ADE2-69E31FF460BF}"/>
              </a:ext>
            </a:extLst>
          </p:cNvPr>
          <p:cNvSpPr>
            <a:spLocks noGrp="1"/>
          </p:cNvSpPr>
          <p:nvPr>
            <p:ph type="dt" sz="half" idx="10"/>
          </p:nvPr>
        </p:nvSpPr>
        <p:spPr/>
        <p:txBody>
          <a:bodyPr/>
          <a:lstStyle>
            <a:lvl1pPr>
              <a:defRPr/>
            </a:lvl1pPr>
          </a:lstStyle>
          <a:p>
            <a:pPr>
              <a:defRPr/>
            </a:pPr>
            <a:fld id="{491D7407-D052-4BF3-B05D-F12E92C379CD}" type="datetime1">
              <a:rPr lang="en-CA"/>
              <a:pPr>
                <a:defRPr/>
              </a:pPr>
              <a:t>2022-11-12</a:t>
            </a:fld>
            <a:endParaRPr lang="en-CA"/>
          </a:p>
        </p:txBody>
      </p:sp>
      <p:sp>
        <p:nvSpPr>
          <p:cNvPr id="6" name="Slide Number Placeholder 5">
            <a:extLst>
              <a:ext uri="{FF2B5EF4-FFF2-40B4-BE49-F238E27FC236}">
                <a16:creationId xmlns:a16="http://schemas.microsoft.com/office/drawing/2014/main" id="{C8BB4A59-FFA6-911F-A40D-EC99CDB47F9E}"/>
              </a:ext>
            </a:extLst>
          </p:cNvPr>
          <p:cNvSpPr>
            <a:spLocks noGrp="1"/>
          </p:cNvSpPr>
          <p:nvPr>
            <p:ph type="sldNum" sz="quarter" idx="12"/>
          </p:nvPr>
        </p:nvSpPr>
        <p:spPr/>
        <p:txBody>
          <a:bodyPr/>
          <a:lstStyle>
            <a:lvl1pPr>
              <a:defRPr/>
            </a:lvl1pPr>
          </a:lstStyle>
          <a:p>
            <a:pPr>
              <a:defRPr/>
            </a:pPr>
            <a:fld id="{25ABE7F8-8554-4873-A5B3-976B30A68CF4}" type="slidenum">
              <a:rPr lang="en-CA" altLang="en-US"/>
              <a:pPr>
                <a:defRPr/>
              </a:pPr>
              <a:t>‹#›</a:t>
            </a:fld>
            <a:endParaRPr lang="en-CA" altLang="en-US"/>
          </a:p>
        </p:txBody>
      </p:sp>
    </p:spTree>
    <p:extLst>
      <p:ext uri="{BB962C8B-B14F-4D97-AF65-F5344CB8AC3E}">
        <p14:creationId xmlns:p14="http://schemas.microsoft.com/office/powerpoint/2010/main" val="47558727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4CDC746-C9D6-B054-EC29-C1E83F0510A0}"/>
              </a:ext>
            </a:extLst>
          </p:cNvPr>
          <p:cNvSpPr>
            <a:spLocks noGrp="1"/>
          </p:cNvSpPr>
          <p:nvPr>
            <p:ph type="dt" sz="half" idx="10"/>
          </p:nvPr>
        </p:nvSpPr>
        <p:spPr/>
        <p:txBody>
          <a:bodyPr/>
          <a:lstStyle>
            <a:lvl1pPr>
              <a:defRPr/>
            </a:lvl1pPr>
          </a:lstStyle>
          <a:p>
            <a:pPr>
              <a:defRPr/>
            </a:pPr>
            <a:fld id="{82156422-08F4-4383-85EF-40D94297E96B}" type="datetime1">
              <a:rPr lang="en-CA"/>
              <a:pPr>
                <a:defRPr/>
              </a:pPr>
              <a:t>2022-11-12</a:t>
            </a:fld>
            <a:endParaRPr lang="en-CA"/>
          </a:p>
        </p:txBody>
      </p:sp>
      <p:sp>
        <p:nvSpPr>
          <p:cNvPr id="6" name="Slide Number Placeholder 5">
            <a:extLst>
              <a:ext uri="{FF2B5EF4-FFF2-40B4-BE49-F238E27FC236}">
                <a16:creationId xmlns:a16="http://schemas.microsoft.com/office/drawing/2014/main" id="{43ED265E-B502-D1F1-FE17-D65E6A927220}"/>
              </a:ext>
            </a:extLst>
          </p:cNvPr>
          <p:cNvSpPr>
            <a:spLocks noGrp="1"/>
          </p:cNvSpPr>
          <p:nvPr>
            <p:ph type="sldNum" sz="quarter" idx="12"/>
          </p:nvPr>
        </p:nvSpPr>
        <p:spPr/>
        <p:txBody>
          <a:bodyPr/>
          <a:lstStyle>
            <a:lvl1pPr>
              <a:defRPr/>
            </a:lvl1pPr>
          </a:lstStyle>
          <a:p>
            <a:pPr>
              <a:defRPr/>
            </a:pPr>
            <a:fld id="{9049F934-97AA-4413-AE40-206A7C12ED0E}" type="slidenum">
              <a:rPr lang="en-CA" altLang="en-US"/>
              <a:pPr>
                <a:defRPr/>
              </a:pPr>
              <a:t>‹#›</a:t>
            </a:fld>
            <a:endParaRPr lang="en-CA" altLang="en-US"/>
          </a:p>
        </p:txBody>
      </p:sp>
    </p:spTree>
    <p:extLst>
      <p:ext uri="{BB962C8B-B14F-4D97-AF65-F5344CB8AC3E}">
        <p14:creationId xmlns:p14="http://schemas.microsoft.com/office/powerpoint/2010/main" val="307731053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DD0"/>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426E9E4-EC2B-5184-1B62-C2F398479610}"/>
              </a:ext>
            </a:extLst>
          </p:cNvPr>
          <p:cNvSpPr>
            <a:spLocks noGrp="1"/>
          </p:cNvSpPr>
          <p:nvPr>
            <p:ph type="title"/>
          </p:nvPr>
        </p:nvSpPr>
        <p:spPr bwMode="auto">
          <a:xfrm>
            <a:off x="609600" y="274638"/>
            <a:ext cx="10972800" cy="1143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CA" altLang="en-US" dirty="0"/>
          </a:p>
        </p:txBody>
      </p:sp>
      <p:sp>
        <p:nvSpPr>
          <p:cNvPr id="1027" name="Text Placeholder 2">
            <a:extLst>
              <a:ext uri="{FF2B5EF4-FFF2-40B4-BE49-F238E27FC236}">
                <a16:creationId xmlns:a16="http://schemas.microsoft.com/office/drawing/2014/main" id="{23AD6B1A-DF5F-2C0C-2D84-A5B01A48CEEE}"/>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B9FF914C-F7A1-80E8-CFEA-0B27C77EEEB1}"/>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7EB2E7D3-483E-4622-81AB-E80D8F61871E}" type="datetime1">
              <a:rPr lang="en-CA"/>
              <a:pPr>
                <a:defRPr/>
              </a:pPr>
              <a:t>2022-11-12</a:t>
            </a:fld>
            <a:endParaRPr lang="en-CA"/>
          </a:p>
        </p:txBody>
      </p:sp>
      <p:sp>
        <p:nvSpPr>
          <p:cNvPr id="5" name="Footer Placeholder 4">
            <a:extLst>
              <a:ext uri="{FF2B5EF4-FFF2-40B4-BE49-F238E27FC236}">
                <a16:creationId xmlns:a16="http://schemas.microsoft.com/office/drawing/2014/main" id="{188CC730-947F-9ADF-896B-E9DA29B1EC68}"/>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r>
              <a:rPr lang="en-CA" dirty="0"/>
              <a:t>Reimagining Church 5</a:t>
            </a:r>
          </a:p>
        </p:txBody>
      </p:sp>
      <p:sp>
        <p:nvSpPr>
          <p:cNvPr id="6" name="Slide Number Placeholder 5">
            <a:extLst>
              <a:ext uri="{FF2B5EF4-FFF2-40B4-BE49-F238E27FC236}">
                <a16:creationId xmlns:a16="http://schemas.microsoft.com/office/drawing/2014/main" id="{7C26A7D1-1A02-4AF0-9964-DBBE88037CFE}"/>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80C47A90-6897-4B2C-ACD4-F8F1EDB0CA34}" type="slidenum">
              <a:rPr lang="en-CA" altLang="en-US"/>
              <a:pPr>
                <a:defRPr/>
              </a:pPr>
              <a:t>‹#›</a:t>
            </a:fld>
            <a:endParaRPr lang="en-CA" altLang="en-US"/>
          </a:p>
        </p:txBody>
      </p:sp>
    </p:spTree>
    <p:extLst>
      <p:ext uri="{BB962C8B-B14F-4D97-AF65-F5344CB8AC3E}">
        <p14:creationId xmlns:p14="http://schemas.microsoft.com/office/powerpoint/2010/main" val="82260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dt="0"/>
  <p:txStyles>
    <p:titleStyle>
      <a:lvl1pPr algn="l"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rgbClr val="002060"/>
          </a:solidFill>
          <a:latin typeface="Calibri" pitchFamily="34" charset="0"/>
        </a:defRPr>
      </a:lvl2pPr>
      <a:lvl3pPr algn="ctr" rtl="0" eaLnBrk="0" fontAlgn="base" hangingPunct="0">
        <a:spcBef>
          <a:spcPct val="0"/>
        </a:spcBef>
        <a:spcAft>
          <a:spcPct val="0"/>
        </a:spcAft>
        <a:defRPr sz="4400">
          <a:solidFill>
            <a:srgbClr val="002060"/>
          </a:solidFill>
          <a:latin typeface="Calibri" pitchFamily="34" charset="0"/>
        </a:defRPr>
      </a:lvl3pPr>
      <a:lvl4pPr algn="ctr" rtl="0" eaLnBrk="0" fontAlgn="base" hangingPunct="0">
        <a:spcBef>
          <a:spcPct val="0"/>
        </a:spcBef>
        <a:spcAft>
          <a:spcPct val="0"/>
        </a:spcAft>
        <a:defRPr sz="4400">
          <a:solidFill>
            <a:srgbClr val="002060"/>
          </a:solidFill>
          <a:latin typeface="Calibri" pitchFamily="34" charset="0"/>
        </a:defRPr>
      </a:lvl4pPr>
      <a:lvl5pPr algn="ctr" rtl="0" eaLnBrk="0" fontAlgn="base" hangingPunct="0">
        <a:spcBef>
          <a:spcPct val="0"/>
        </a:spcBef>
        <a:spcAft>
          <a:spcPct val="0"/>
        </a:spcAft>
        <a:defRPr sz="4400">
          <a:solidFill>
            <a:srgbClr val="00206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picture containing text&#10;&#10;Description automatically generated">
            <a:extLst>
              <a:ext uri="{FF2B5EF4-FFF2-40B4-BE49-F238E27FC236}">
                <a16:creationId xmlns:a16="http://schemas.microsoft.com/office/drawing/2014/main" id="{2A0FF9C4-B49E-F60F-2FCA-66F12FA73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1236663"/>
            <a:ext cx="4152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Subtitle 2">
            <a:extLst>
              <a:ext uri="{FF2B5EF4-FFF2-40B4-BE49-F238E27FC236}">
                <a16:creationId xmlns:a16="http://schemas.microsoft.com/office/drawing/2014/main" id="{C5E1635C-F219-C53D-B28B-0BE6229D184A}"/>
              </a:ext>
            </a:extLst>
          </p:cNvPr>
          <p:cNvSpPr>
            <a:spLocks noGrp="1"/>
          </p:cNvSpPr>
          <p:nvPr>
            <p:ph type="subTitle" idx="1"/>
          </p:nvPr>
        </p:nvSpPr>
        <p:spPr>
          <a:xfrm>
            <a:off x="2895600" y="41275"/>
            <a:ext cx="6400800" cy="1752600"/>
          </a:xfrm>
        </p:spPr>
        <p:txBody>
          <a:bodyPr/>
          <a:lstStyle/>
          <a:p>
            <a:r>
              <a:rPr lang="en-CA" altLang="en-US" sz="4000" b="1">
                <a:solidFill>
                  <a:srgbClr val="0000CC"/>
                </a:solidFill>
              </a:rPr>
              <a:t>The Diocese of Nova Scotia and Prince Edward Island</a:t>
            </a:r>
          </a:p>
        </p:txBody>
      </p:sp>
      <p:pic>
        <p:nvPicPr>
          <p:cNvPr id="4100" name="Picture 3" descr="INSTITUTE LOGO.jpg">
            <a:extLst>
              <a:ext uri="{FF2B5EF4-FFF2-40B4-BE49-F238E27FC236}">
                <a16:creationId xmlns:a16="http://schemas.microsoft.com/office/drawing/2014/main" id="{53468EAF-CC51-EC4C-029D-E98C7F098C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83900" y="5718175"/>
            <a:ext cx="1058863"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fxcalogolarge.jpg">
            <a:extLst>
              <a:ext uri="{FF2B5EF4-FFF2-40B4-BE49-F238E27FC236}">
                <a16:creationId xmlns:a16="http://schemas.microsoft.com/office/drawing/2014/main" id="{E2470885-201D-028C-3BDD-DB51541D28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329363"/>
            <a:ext cx="41513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imagesCAQPUIRS.jpg">
            <a:extLst>
              <a:ext uri="{FF2B5EF4-FFF2-40B4-BE49-F238E27FC236}">
                <a16:creationId xmlns:a16="http://schemas.microsoft.com/office/drawing/2014/main" id="{B20AFD39-C159-26ED-8FFA-962623A77B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075" y="246063"/>
            <a:ext cx="11382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a:extLst>
              <a:ext uri="{FF2B5EF4-FFF2-40B4-BE49-F238E27FC236}">
                <a16:creationId xmlns:a16="http://schemas.microsoft.com/office/drawing/2014/main" id="{A77611E6-E438-E372-9967-CA060AC2B824}"/>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E0644DA-EF34-498F-9D8D-4F8E0FA55668}" type="slidenum">
              <a:rPr lang="en-US" altLang="en-US" sz="1200" b="1">
                <a:solidFill>
                  <a:schemeClr val="bg1"/>
                </a:solidFill>
                <a:latin typeface="Tahoma" panose="020B0604030504040204" pitchFamily="34" charset="0"/>
              </a:rPr>
              <a:pPr algn="r" eaLnBrk="1" hangingPunct="1"/>
              <a:t>2</a:t>
            </a:fld>
            <a:endParaRPr lang="en-US" altLang="en-US" sz="1200" b="1">
              <a:solidFill>
                <a:schemeClr val="bg1"/>
              </a:solidFill>
              <a:latin typeface="Tahoma" panose="020B0604030504040204" pitchFamily="34" charset="0"/>
            </a:endParaRPr>
          </a:p>
        </p:txBody>
      </p:sp>
      <p:sp>
        <p:nvSpPr>
          <p:cNvPr id="4" name="Title 3">
            <a:extLst>
              <a:ext uri="{FF2B5EF4-FFF2-40B4-BE49-F238E27FC236}">
                <a16:creationId xmlns:a16="http://schemas.microsoft.com/office/drawing/2014/main" id="{C780A5FF-3A42-74D4-72D4-17429091875D}"/>
              </a:ext>
            </a:extLst>
          </p:cNvPr>
          <p:cNvSpPr>
            <a:spLocks noGrp="1"/>
          </p:cNvSpPr>
          <p:nvPr>
            <p:ph type="title"/>
          </p:nvPr>
        </p:nvSpPr>
        <p:spPr/>
        <p:txBody>
          <a:bodyPr/>
          <a:lstStyle/>
          <a:p>
            <a:r>
              <a:rPr lang="en-GB" altLang="en-US" sz="4400" dirty="0">
                <a:latin typeface="Tahoma" panose="020B0604030504040204" pitchFamily="34" charset="0"/>
              </a:rPr>
              <a:t>Prayer</a:t>
            </a:r>
            <a:endParaRPr lang="en-CA" dirty="0"/>
          </a:p>
        </p:txBody>
      </p:sp>
      <p:sp>
        <p:nvSpPr>
          <p:cNvPr id="8" name="Content Placeholder 7">
            <a:extLst>
              <a:ext uri="{FF2B5EF4-FFF2-40B4-BE49-F238E27FC236}">
                <a16:creationId xmlns:a16="http://schemas.microsoft.com/office/drawing/2014/main" id="{A790167F-ADD6-3C78-C242-06C232C6A6FD}"/>
              </a:ext>
            </a:extLst>
          </p:cNvPr>
          <p:cNvSpPr>
            <a:spLocks noGrp="1"/>
          </p:cNvSpPr>
          <p:nvPr>
            <p:ph idx="1"/>
          </p:nvPr>
        </p:nvSpPr>
        <p:spPr>
          <a:xfrm>
            <a:off x="609600" y="1600200"/>
            <a:ext cx="7718648" cy="4525963"/>
          </a:xfrm>
        </p:spPr>
        <p:txBody>
          <a:bodyPr/>
          <a:lstStyle/>
          <a:p>
            <a:pPr marL="0" indent="0">
              <a:buNone/>
            </a:pPr>
            <a:r>
              <a:rPr lang="en-US" b="1" dirty="0"/>
              <a:t>Jesus, you invite	 us to follow you.</a:t>
            </a:r>
          </a:p>
          <a:p>
            <a:pPr marL="0" indent="0">
              <a:buNone/>
            </a:pPr>
            <a:r>
              <a:rPr lang="en-US" b="1" dirty="0"/>
              <a:t>Help us, Lord, to follow where you lead us, to join in with what you are already doing in our world, and to become more like you. </a:t>
            </a:r>
          </a:p>
          <a:p>
            <a:pPr marL="0" indent="0">
              <a:buNone/>
            </a:pPr>
            <a:r>
              <a:rPr lang="en-US" b="1" dirty="0"/>
              <a:t>We pray in your name, Amen.</a:t>
            </a:r>
          </a:p>
          <a:p>
            <a:pPr marL="0" indent="0">
              <a:buNone/>
            </a:pPr>
            <a:endParaRPr lang="en-US" dirty="0"/>
          </a:p>
          <a:p>
            <a:pPr marL="0" indent="0">
              <a:buNone/>
            </a:pPr>
            <a:endParaRPr lang="en-US" dirty="0"/>
          </a:p>
          <a:p>
            <a:pPr marL="0" indent="0">
              <a:buNone/>
            </a:pPr>
            <a:endParaRPr lang="en-US" dirty="0"/>
          </a:p>
        </p:txBody>
      </p:sp>
      <p:sp>
        <p:nvSpPr>
          <p:cNvPr id="7" name="Footer Placeholder 6">
            <a:extLst>
              <a:ext uri="{FF2B5EF4-FFF2-40B4-BE49-F238E27FC236}">
                <a16:creationId xmlns:a16="http://schemas.microsoft.com/office/drawing/2014/main" id="{D98AFBE0-C37A-D8B1-EB45-514FD366FF9E}"/>
              </a:ext>
            </a:extLst>
          </p:cNvPr>
          <p:cNvSpPr>
            <a:spLocks noGrp="1"/>
          </p:cNvSpPr>
          <p:nvPr>
            <p:ph type="ftr" sz="quarter" idx="4294967295"/>
          </p:nvPr>
        </p:nvSpPr>
        <p:spPr>
          <a:xfrm>
            <a:off x="4165600" y="6356350"/>
            <a:ext cx="3860800" cy="365125"/>
          </a:xfrm>
        </p:spPr>
        <p:txBody>
          <a:bodyPr/>
          <a:lstStyle/>
          <a:p>
            <a:r>
              <a:rPr lang="en-CA"/>
              <a:t>Reimagining Church 5</a:t>
            </a:r>
          </a:p>
        </p:txBody>
      </p:sp>
      <p:sp>
        <p:nvSpPr>
          <p:cNvPr id="6" name="Slide Number Placeholder 5">
            <a:extLst>
              <a:ext uri="{FF2B5EF4-FFF2-40B4-BE49-F238E27FC236}">
                <a16:creationId xmlns:a16="http://schemas.microsoft.com/office/drawing/2014/main" id="{68CC3BAF-99B2-8B87-DE71-AD4B9DED682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70D4C6-AC88-4A6A-BA8D-398C078B5BCC}" type="slidenum">
              <a:rPr lang="en-CA" altLang="en-US"/>
              <a:pPr/>
              <a:t>2</a:t>
            </a:fld>
            <a:endParaRPr lang="en-CA"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85E114C-A023-CA7D-D538-7A4D5A8283F9}"/>
              </a:ext>
            </a:extLst>
          </p:cNvPr>
          <p:cNvSpPr>
            <a:spLocks noGrp="1"/>
          </p:cNvSpPr>
          <p:nvPr>
            <p:ph type="title"/>
          </p:nvPr>
        </p:nvSpPr>
        <p:spPr>
          <a:xfrm>
            <a:off x="371364" y="296863"/>
            <a:ext cx="9010761" cy="1143000"/>
          </a:xfrm>
        </p:spPr>
        <p:txBody>
          <a:bodyPr/>
          <a:lstStyle/>
          <a:p>
            <a:pPr eaLnBrk="1" hangingPunct="1"/>
            <a:r>
              <a:rPr lang="en-CA" altLang="en-US" dirty="0"/>
              <a:t> The Sessions</a:t>
            </a:r>
          </a:p>
        </p:txBody>
      </p:sp>
      <p:sp>
        <p:nvSpPr>
          <p:cNvPr id="6147" name="Content Placeholder 2">
            <a:extLst>
              <a:ext uri="{FF2B5EF4-FFF2-40B4-BE49-F238E27FC236}">
                <a16:creationId xmlns:a16="http://schemas.microsoft.com/office/drawing/2014/main" id="{0938A96F-4B93-E5F2-C695-B6BA175DC1DE}"/>
              </a:ext>
            </a:extLst>
          </p:cNvPr>
          <p:cNvSpPr>
            <a:spLocks noGrp="1"/>
          </p:cNvSpPr>
          <p:nvPr>
            <p:ph idx="1"/>
          </p:nvPr>
        </p:nvSpPr>
        <p:spPr>
          <a:xfrm>
            <a:off x="1970088" y="1274763"/>
            <a:ext cx="8697912" cy="4892675"/>
          </a:xfrm>
        </p:spPr>
        <p:txBody>
          <a:bodyPr/>
          <a:lstStyle/>
          <a:p>
            <a:pPr marL="0" indent="0" eaLnBrk="1" hangingPunct="1">
              <a:lnSpc>
                <a:spcPct val="150000"/>
              </a:lnSpc>
              <a:buFont typeface="Arial" panose="020B0604020202020204" pitchFamily="34" charset="0"/>
              <a:buNone/>
            </a:pPr>
            <a:r>
              <a:rPr lang="en-CA" altLang="en-US" sz="3500"/>
              <a:t>Session 1: </a:t>
            </a:r>
            <a:r>
              <a:rPr lang="en-CA" altLang="en-US" sz="3500" b="1" i="1"/>
              <a:t>Brave New World?</a:t>
            </a:r>
          </a:p>
          <a:p>
            <a:pPr marL="0" indent="0" eaLnBrk="1" hangingPunct="1">
              <a:lnSpc>
                <a:spcPct val="150000"/>
              </a:lnSpc>
              <a:buFont typeface="Arial" panose="020B0604020202020204" pitchFamily="34" charset="0"/>
              <a:buNone/>
            </a:pPr>
            <a:r>
              <a:rPr lang="en-CA" altLang="en-US" sz="3500"/>
              <a:t>Session 2: </a:t>
            </a:r>
            <a:r>
              <a:rPr lang="en-CA" altLang="en-US" sz="3500" b="1" i="1"/>
              <a:t>What is God up to?</a:t>
            </a:r>
          </a:p>
          <a:p>
            <a:pPr marL="0" indent="0" eaLnBrk="1" hangingPunct="1">
              <a:lnSpc>
                <a:spcPct val="150000"/>
              </a:lnSpc>
              <a:buFont typeface="Arial" panose="020B0604020202020204" pitchFamily="34" charset="0"/>
              <a:buNone/>
            </a:pPr>
            <a:r>
              <a:rPr lang="en-CA" altLang="en-US" sz="3500"/>
              <a:t>Session 3: </a:t>
            </a:r>
            <a:r>
              <a:rPr lang="en-CA" altLang="en-US" sz="3500" b="1" i="1"/>
              <a:t>The School of Jesus</a:t>
            </a:r>
          </a:p>
          <a:p>
            <a:pPr marL="0" indent="0" eaLnBrk="1" hangingPunct="1">
              <a:lnSpc>
                <a:spcPct val="150000"/>
              </a:lnSpc>
              <a:buFont typeface="Arial" panose="020B0604020202020204" pitchFamily="34" charset="0"/>
              <a:buNone/>
            </a:pPr>
            <a:r>
              <a:rPr lang="en-CA" altLang="en-US" sz="3500"/>
              <a:t>Session 4: </a:t>
            </a:r>
            <a:r>
              <a:rPr lang="en-CA" altLang="en-US" sz="3500" b="1" i="1"/>
              <a:t>Changing world, changing church</a:t>
            </a:r>
          </a:p>
          <a:p>
            <a:pPr marL="0" indent="0" eaLnBrk="1" hangingPunct="1">
              <a:lnSpc>
                <a:spcPct val="150000"/>
              </a:lnSpc>
              <a:buFont typeface="Arial" panose="020B0604020202020204" pitchFamily="34" charset="0"/>
              <a:buNone/>
            </a:pPr>
            <a:r>
              <a:rPr lang="en-CA" altLang="en-US" sz="3500"/>
              <a:t>Session 5: </a:t>
            </a:r>
            <a:r>
              <a:rPr lang="en-CA" altLang="en-US" sz="3500" b="1" i="1"/>
              <a:t>Where do we go from here?</a:t>
            </a:r>
          </a:p>
          <a:p>
            <a:pPr marL="0" indent="0" eaLnBrk="1" hangingPunct="1">
              <a:lnSpc>
                <a:spcPct val="150000"/>
              </a:lnSpc>
              <a:buFont typeface="Arial" panose="020B0604020202020204" pitchFamily="34" charset="0"/>
              <a:buNone/>
            </a:pPr>
            <a:r>
              <a:rPr lang="en-CA" altLang="en-US" sz="3500" i="1"/>
              <a:t>Session 6: </a:t>
            </a:r>
            <a:r>
              <a:rPr lang="en-CA" altLang="en-US" sz="3500" b="1" i="1"/>
              <a:t>Next Steps</a:t>
            </a:r>
          </a:p>
        </p:txBody>
      </p:sp>
      <p:sp>
        <p:nvSpPr>
          <p:cNvPr id="6148" name="Slide Number Placeholder 3">
            <a:extLst>
              <a:ext uri="{FF2B5EF4-FFF2-40B4-BE49-F238E27FC236}">
                <a16:creationId xmlns:a16="http://schemas.microsoft.com/office/drawing/2014/main" id="{3C7BBC1B-434E-C9F4-72A2-6F6E8C4933C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spcBef>
                <a:spcPct val="0"/>
              </a:spcBef>
              <a:buFontTx/>
              <a:buNone/>
            </a:pPr>
            <a:fld id="{ADC6E8C9-6E63-4137-ACC3-D1355A5C7153}" type="slidenum">
              <a:rPr lang="en-CA" altLang="en-US" sz="1200" smtClean="0">
                <a:solidFill>
                  <a:srgbClr val="898989"/>
                </a:solidFill>
                <a:latin typeface="Arial" panose="020B0604020202020204" pitchFamily="34" charset="0"/>
              </a:rPr>
              <a:pPr>
                <a:spcBef>
                  <a:spcPct val="0"/>
                </a:spcBef>
                <a:buFontTx/>
                <a:buNone/>
              </a:pPr>
              <a:t>3</a:t>
            </a:fld>
            <a:endParaRPr lang="en-CA" altLang="en-US" sz="1200">
              <a:solidFill>
                <a:srgbClr val="898989"/>
              </a:solidFill>
              <a:latin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875C9-8298-8A25-D27C-11E71D822062}"/>
              </a:ext>
            </a:extLst>
          </p:cNvPr>
          <p:cNvSpPr>
            <a:spLocks noGrp="1"/>
          </p:cNvSpPr>
          <p:nvPr>
            <p:ph type="title"/>
          </p:nvPr>
        </p:nvSpPr>
        <p:spPr>
          <a:xfrm>
            <a:off x="155340" y="274638"/>
            <a:ext cx="11427060" cy="1143000"/>
          </a:xfrm>
        </p:spPr>
        <p:txBody>
          <a:bodyPr/>
          <a:lstStyle/>
          <a:p>
            <a:r>
              <a:rPr lang="en-CA" dirty="0"/>
              <a:t>Matthew 7: 24 - 29</a:t>
            </a:r>
          </a:p>
        </p:txBody>
      </p:sp>
      <p:sp>
        <p:nvSpPr>
          <p:cNvPr id="3" name="Content Placeholder 2">
            <a:extLst>
              <a:ext uri="{FF2B5EF4-FFF2-40B4-BE49-F238E27FC236}">
                <a16:creationId xmlns:a16="http://schemas.microsoft.com/office/drawing/2014/main" id="{9DA16B7A-8714-4D01-BC9E-6A68F69CDD22}"/>
              </a:ext>
            </a:extLst>
          </p:cNvPr>
          <p:cNvSpPr>
            <a:spLocks noGrp="1"/>
          </p:cNvSpPr>
          <p:nvPr>
            <p:ph idx="1"/>
          </p:nvPr>
        </p:nvSpPr>
        <p:spPr>
          <a:xfrm>
            <a:off x="155340" y="1600200"/>
            <a:ext cx="11917324" cy="4983162"/>
          </a:xfrm>
        </p:spPr>
        <p:txBody>
          <a:bodyPr/>
          <a:lstStyle/>
          <a:p>
            <a:pPr marL="0" indent="0">
              <a:buNone/>
            </a:pPr>
            <a:r>
              <a:rPr lang="en-US" sz="2800" dirty="0"/>
              <a:t>“Therefore everyone who hears these words of mine and puts them into practice is like a wise man who built his house on the rock. The rain came down, the streams rose, and the winds blew and beat against that house; yet it did not fall, because it had its foundation on the rock. But everyone who hears these words of mine and does not put them into practice is like a foolish man who built his house on sand. The rain came down, the streams rose, and the winds blew and beat against that house, and it fell with a great crash.”</a:t>
            </a:r>
          </a:p>
          <a:p>
            <a:pPr marL="0" indent="0">
              <a:buNone/>
            </a:pPr>
            <a:r>
              <a:rPr lang="en-US" sz="2800" dirty="0"/>
              <a:t>When Jesus had finished saying these things, the crowds were amazed at his teaching, because he taught as one who had authority, and not as their teachers of the law.</a:t>
            </a:r>
          </a:p>
        </p:txBody>
      </p:sp>
      <p:sp>
        <p:nvSpPr>
          <p:cNvPr id="5" name="Slide Number Placeholder 4">
            <a:extLst>
              <a:ext uri="{FF2B5EF4-FFF2-40B4-BE49-F238E27FC236}">
                <a16:creationId xmlns:a16="http://schemas.microsoft.com/office/drawing/2014/main" id="{04353409-E36A-6D76-8D39-0D7F47F4E885}"/>
              </a:ext>
            </a:extLst>
          </p:cNvPr>
          <p:cNvSpPr>
            <a:spLocks noGrp="1"/>
          </p:cNvSpPr>
          <p:nvPr>
            <p:ph type="sldNum" sz="quarter" idx="12"/>
          </p:nvPr>
        </p:nvSpPr>
        <p:spPr/>
        <p:txBody>
          <a:bodyPr/>
          <a:lstStyle/>
          <a:p>
            <a:pPr>
              <a:defRPr/>
            </a:pPr>
            <a:fld id="{D59E1F44-D1A7-4BED-BC47-8DE5F4189558}" type="slidenum">
              <a:rPr lang="en-CA" altLang="en-US" smtClean="0"/>
              <a:pPr>
                <a:defRPr/>
              </a:pPr>
              <a:t>4</a:t>
            </a:fld>
            <a:endParaRPr lang="en-CA" altLang="en-US"/>
          </a:p>
        </p:txBody>
      </p:sp>
    </p:spTree>
    <p:extLst>
      <p:ext uri="{BB962C8B-B14F-4D97-AF65-F5344CB8AC3E}">
        <p14:creationId xmlns:p14="http://schemas.microsoft.com/office/powerpoint/2010/main" val="79537673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71B9039C-1504-3539-B83A-C9DE15B30D68}"/>
              </a:ext>
            </a:extLst>
          </p:cNvPr>
          <p:cNvSpPr>
            <a:spLocks noGrp="1"/>
          </p:cNvSpPr>
          <p:nvPr>
            <p:ph type="title"/>
          </p:nvPr>
        </p:nvSpPr>
        <p:spPr/>
        <p:txBody>
          <a:bodyPr/>
          <a:lstStyle/>
          <a:p>
            <a:r>
              <a:rPr lang="en-CA" altLang="en-US" dirty="0"/>
              <a:t>For Discussion:</a:t>
            </a:r>
          </a:p>
        </p:txBody>
      </p:sp>
      <p:sp>
        <p:nvSpPr>
          <p:cNvPr id="3075" name="Content Placeholder 2">
            <a:extLst>
              <a:ext uri="{FF2B5EF4-FFF2-40B4-BE49-F238E27FC236}">
                <a16:creationId xmlns:a16="http://schemas.microsoft.com/office/drawing/2014/main" id="{A4C46E27-5A27-BA86-153C-9D794FFC3C54}"/>
              </a:ext>
            </a:extLst>
          </p:cNvPr>
          <p:cNvSpPr>
            <a:spLocks noGrp="1"/>
          </p:cNvSpPr>
          <p:nvPr>
            <p:ph idx="1"/>
          </p:nvPr>
        </p:nvSpPr>
        <p:spPr/>
        <p:txBody>
          <a:bodyPr/>
          <a:lstStyle/>
          <a:p>
            <a:r>
              <a:rPr lang="en-CA" altLang="en-US" b="1" dirty="0"/>
              <a:t>In the parable Jesus tells, what is the rock?</a:t>
            </a:r>
          </a:p>
          <a:p>
            <a:r>
              <a:rPr lang="en-CA" altLang="en-US" b="1" dirty="0"/>
              <a:t>What does the first builder do that the second does not?</a:t>
            </a:r>
          </a:p>
          <a:p>
            <a:pPr lvl="1"/>
            <a:r>
              <a:rPr lang="en-CA" altLang="en-US" b="1" dirty="0"/>
              <a:t>After all, both of them hear the words of Jesus!</a:t>
            </a:r>
          </a:p>
        </p:txBody>
      </p:sp>
      <p:sp>
        <p:nvSpPr>
          <p:cNvPr id="5" name="Slide Number Placeholder 4">
            <a:extLst>
              <a:ext uri="{FF2B5EF4-FFF2-40B4-BE49-F238E27FC236}">
                <a16:creationId xmlns:a16="http://schemas.microsoft.com/office/drawing/2014/main" id="{626FC2AC-DB3E-A3D2-4EBE-2CB2BF8EF11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9E8B099-1CE1-42D3-BE75-3A39507C8D26}" type="slidenum">
              <a:rPr lang="en-CA" altLang="en-US"/>
              <a:pPr/>
              <a:t>5</a:t>
            </a:fld>
            <a:endParaRPr lang="en-CA" altLang="en-US"/>
          </a:p>
        </p:txBody>
      </p:sp>
      <p:pic>
        <p:nvPicPr>
          <p:cNvPr id="3078" name="Picture 6" descr="table talk 3 guys.WMF">
            <a:extLst>
              <a:ext uri="{FF2B5EF4-FFF2-40B4-BE49-F238E27FC236}">
                <a16:creationId xmlns:a16="http://schemas.microsoft.com/office/drawing/2014/main" id="{443ECB19-19FC-A3DD-794E-7A032DD1B4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76" y="3714751"/>
            <a:ext cx="3857625"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2AF6045-76D6-FB9A-8D12-63E1CC0AA62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A0EC66-A09F-4475-9E5B-F620F156EBB8}" type="slidenum">
              <a:rPr lang="en-CA" altLang="en-US"/>
              <a:pPr/>
              <a:t>6</a:t>
            </a:fld>
            <a:endParaRPr lang="en-CA" altLang="en-US"/>
          </a:p>
        </p:txBody>
      </p:sp>
      <p:pic>
        <p:nvPicPr>
          <p:cNvPr id="10" name="Picture 9">
            <a:extLst>
              <a:ext uri="{FF2B5EF4-FFF2-40B4-BE49-F238E27FC236}">
                <a16:creationId xmlns:a16="http://schemas.microsoft.com/office/drawing/2014/main" id="{309A7B81-F0C1-4048-0657-D4589A140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84" y="332656"/>
            <a:ext cx="2520280" cy="2520280"/>
          </a:xfrm>
          <a:prstGeom prst="rect">
            <a:avLst/>
          </a:prstGeom>
        </p:spPr>
      </p:pic>
      <p:pic>
        <p:nvPicPr>
          <p:cNvPr id="12" name="Picture 11">
            <a:extLst>
              <a:ext uri="{FF2B5EF4-FFF2-40B4-BE49-F238E27FC236}">
                <a16:creationId xmlns:a16="http://schemas.microsoft.com/office/drawing/2014/main" id="{42660A2F-2601-4056-74F0-FB299362C1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5800" y="1124744"/>
            <a:ext cx="1995717" cy="2492896"/>
          </a:xfrm>
          <a:prstGeom prst="rect">
            <a:avLst/>
          </a:prstGeom>
        </p:spPr>
      </p:pic>
      <p:pic>
        <p:nvPicPr>
          <p:cNvPr id="14" name="Picture 13">
            <a:extLst>
              <a:ext uri="{FF2B5EF4-FFF2-40B4-BE49-F238E27FC236}">
                <a16:creationId xmlns:a16="http://schemas.microsoft.com/office/drawing/2014/main" id="{3AAAD93B-F527-574D-33C3-2FAAA9EB08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25131">
            <a:off x="7841529" y="925588"/>
            <a:ext cx="3528392" cy="1918563"/>
          </a:xfrm>
          <a:prstGeom prst="rect">
            <a:avLst/>
          </a:prstGeom>
        </p:spPr>
      </p:pic>
      <p:pic>
        <p:nvPicPr>
          <p:cNvPr id="16" name="Picture 15">
            <a:extLst>
              <a:ext uri="{FF2B5EF4-FFF2-40B4-BE49-F238E27FC236}">
                <a16:creationId xmlns:a16="http://schemas.microsoft.com/office/drawing/2014/main" id="{4DC59602-196E-D236-3DC4-C4015BC0C0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9496" y="4000448"/>
            <a:ext cx="2305050" cy="1990725"/>
          </a:xfrm>
          <a:prstGeom prst="rect">
            <a:avLst/>
          </a:prstGeom>
        </p:spPr>
      </p:pic>
      <p:pic>
        <p:nvPicPr>
          <p:cNvPr id="18" name="Picture 17">
            <a:extLst>
              <a:ext uri="{FF2B5EF4-FFF2-40B4-BE49-F238E27FC236}">
                <a16:creationId xmlns:a16="http://schemas.microsoft.com/office/drawing/2014/main" id="{9C02F34E-D9B9-AF1B-5A6C-A2ACA47B6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3374" y="4319587"/>
            <a:ext cx="3369425" cy="1990725"/>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8764-C1E0-01E9-F862-3D076B54E980}"/>
              </a:ext>
            </a:extLst>
          </p:cNvPr>
          <p:cNvSpPr>
            <a:spLocks noGrp="1"/>
          </p:cNvSpPr>
          <p:nvPr>
            <p:ph type="title"/>
          </p:nvPr>
        </p:nvSpPr>
        <p:spPr/>
        <p:txBody>
          <a:bodyPr/>
          <a:lstStyle/>
          <a:p>
            <a:r>
              <a:rPr lang="en-CA" dirty="0"/>
              <a:t>what is a fresh expression of church?</a:t>
            </a:r>
          </a:p>
        </p:txBody>
      </p:sp>
      <p:sp>
        <p:nvSpPr>
          <p:cNvPr id="6147" name="Content Placeholder 2">
            <a:extLst>
              <a:ext uri="{FF2B5EF4-FFF2-40B4-BE49-F238E27FC236}">
                <a16:creationId xmlns:a16="http://schemas.microsoft.com/office/drawing/2014/main" id="{AD1AA1F7-B325-77B7-E0B2-7E25BE819B0B}"/>
              </a:ext>
            </a:extLst>
          </p:cNvPr>
          <p:cNvSpPr>
            <a:spLocks noGrp="1"/>
          </p:cNvSpPr>
          <p:nvPr>
            <p:ph idx="1"/>
          </p:nvPr>
        </p:nvSpPr>
        <p:spPr/>
        <p:txBody>
          <a:bodyPr/>
          <a:lstStyle/>
          <a:p>
            <a:pPr marL="0" indent="0">
              <a:buNone/>
            </a:pPr>
            <a:r>
              <a:rPr lang="en-US" altLang="en-US" dirty="0"/>
              <a:t>“The attempt to go to where people are, listen carefully to the context and through service form new communities of faith which have the potential to grow into church in their                 own right.” </a:t>
            </a:r>
            <a:endParaRPr lang="en-CA" altLang="en-US" dirty="0"/>
          </a:p>
          <a:p>
            <a:pPr marL="0" indent="0">
              <a:buNone/>
            </a:pPr>
            <a:r>
              <a:rPr lang="en-CA" altLang="en-US" dirty="0"/>
              <a:t>				 - Bishop Steve Croft</a:t>
            </a:r>
          </a:p>
        </p:txBody>
      </p:sp>
      <p:sp>
        <p:nvSpPr>
          <p:cNvPr id="5" name="Slide Number Placeholder 4">
            <a:extLst>
              <a:ext uri="{FF2B5EF4-FFF2-40B4-BE49-F238E27FC236}">
                <a16:creationId xmlns:a16="http://schemas.microsoft.com/office/drawing/2014/main" id="{C7270128-1AD8-4F0C-841F-D79743890AA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F930AD-AA4D-41C2-B3D2-FDF1365765C9}" type="slidenum">
              <a:rPr lang="en-CA" altLang="en-US"/>
              <a:pPr/>
              <a:t>7</a:t>
            </a:fld>
            <a:endParaRPr lang="en-CA" altLang="en-US" dirty="0"/>
          </a:p>
        </p:txBody>
      </p:sp>
      <p:pic>
        <p:nvPicPr>
          <p:cNvPr id="4" name="Picture 6" descr="Steve Croft">
            <a:extLst>
              <a:ext uri="{FF2B5EF4-FFF2-40B4-BE49-F238E27FC236}">
                <a16:creationId xmlns:a16="http://schemas.microsoft.com/office/drawing/2014/main" id="{E09B1F09-3B2C-2C1E-DA29-C7675E194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482" t="4079" b="16379"/>
          <a:stretch>
            <a:fillRect/>
          </a:stretch>
        </p:blipFill>
        <p:spPr bwMode="auto">
          <a:xfrm>
            <a:off x="9480376" y="3512343"/>
            <a:ext cx="1785938"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a:extLst>
              <a:ext uri="{FF2B5EF4-FFF2-40B4-BE49-F238E27FC236}">
                <a16:creationId xmlns:a16="http://schemas.microsoft.com/office/drawing/2014/main" id="{B7F42AB4-AB7C-88CC-3458-EC6A085A588B}"/>
              </a:ext>
            </a:extLst>
          </p:cNvPr>
          <p:cNvSpPr>
            <a:spLocks noChangeAspect="1" noChangeArrowheads="1"/>
          </p:cNvSpPr>
          <p:nvPr/>
        </p:nvSpPr>
        <p:spPr bwMode="auto">
          <a:xfrm>
            <a:off x="2640013" y="1916114"/>
            <a:ext cx="7288212"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7171" name="Freeform 3">
            <a:extLst>
              <a:ext uri="{FF2B5EF4-FFF2-40B4-BE49-F238E27FC236}">
                <a16:creationId xmlns:a16="http://schemas.microsoft.com/office/drawing/2014/main" id="{9BF9E82D-9160-3A9E-9F1A-F6F21540F6DF}"/>
              </a:ext>
            </a:extLst>
          </p:cNvPr>
          <p:cNvSpPr>
            <a:spLocks/>
          </p:cNvSpPr>
          <p:nvPr/>
        </p:nvSpPr>
        <p:spPr bwMode="auto">
          <a:xfrm>
            <a:off x="2738438" y="2786063"/>
            <a:ext cx="6985000" cy="328612"/>
          </a:xfrm>
          <a:custGeom>
            <a:avLst/>
            <a:gdLst>
              <a:gd name="T0" fmla="*/ 0 w 8280"/>
              <a:gd name="T1" fmla="*/ 2147483647 h 390"/>
              <a:gd name="T2" fmla="*/ 2147483647 w 8280"/>
              <a:gd name="T3" fmla="*/ 2147483647 h 390"/>
              <a:gd name="T4" fmla="*/ 2147483647 w 8280"/>
              <a:gd name="T5" fmla="*/ 2147483647 h 390"/>
              <a:gd name="T6" fmla="*/ 2147483647 w 8280"/>
              <a:gd name="T7" fmla="*/ 2147483647 h 390"/>
              <a:gd name="T8" fmla="*/ 2147483647 w 8280"/>
              <a:gd name="T9" fmla="*/ 2147483647 h 390"/>
              <a:gd name="T10" fmla="*/ 2147483647 w 8280"/>
              <a:gd name="T11" fmla="*/ 2147483647 h 390"/>
              <a:gd name="T12" fmla="*/ 2147483647 w 8280"/>
              <a:gd name="T13" fmla="*/ 2147483647 h 390"/>
              <a:gd name="T14" fmla="*/ 2147483647 w 8280"/>
              <a:gd name="T15" fmla="*/ 2147483647 h 390"/>
              <a:gd name="T16" fmla="*/ 2147483647 w 8280"/>
              <a:gd name="T17" fmla="*/ 2147483647 h 390"/>
              <a:gd name="T18" fmla="*/ 2147483647 w 8280"/>
              <a:gd name="T19" fmla="*/ 2147483647 h 390"/>
              <a:gd name="T20" fmla="*/ 2147483647 w 8280"/>
              <a:gd name="T21" fmla="*/ 2147483647 h 3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280"/>
              <a:gd name="T34" fmla="*/ 0 h 390"/>
              <a:gd name="T35" fmla="*/ 8280 w 8280"/>
              <a:gd name="T36" fmla="*/ 390 h 39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280" h="390">
                <a:moveTo>
                  <a:pt x="0" y="390"/>
                </a:moveTo>
                <a:cubicBezTo>
                  <a:pt x="225" y="210"/>
                  <a:pt x="450" y="30"/>
                  <a:pt x="720" y="30"/>
                </a:cubicBezTo>
                <a:cubicBezTo>
                  <a:pt x="990" y="30"/>
                  <a:pt x="1320" y="390"/>
                  <a:pt x="1620" y="390"/>
                </a:cubicBezTo>
                <a:cubicBezTo>
                  <a:pt x="1920" y="390"/>
                  <a:pt x="2220" y="60"/>
                  <a:pt x="2520" y="30"/>
                </a:cubicBezTo>
                <a:cubicBezTo>
                  <a:pt x="2820" y="0"/>
                  <a:pt x="3150" y="210"/>
                  <a:pt x="3420" y="210"/>
                </a:cubicBezTo>
                <a:cubicBezTo>
                  <a:pt x="3690" y="210"/>
                  <a:pt x="3870" y="30"/>
                  <a:pt x="4140" y="30"/>
                </a:cubicBezTo>
                <a:cubicBezTo>
                  <a:pt x="4410" y="30"/>
                  <a:pt x="4740" y="210"/>
                  <a:pt x="5040" y="210"/>
                </a:cubicBezTo>
                <a:cubicBezTo>
                  <a:pt x="5340" y="210"/>
                  <a:pt x="5670" y="30"/>
                  <a:pt x="5940" y="30"/>
                </a:cubicBezTo>
                <a:cubicBezTo>
                  <a:pt x="6210" y="30"/>
                  <a:pt x="6420" y="210"/>
                  <a:pt x="6660" y="210"/>
                </a:cubicBezTo>
                <a:cubicBezTo>
                  <a:pt x="6900" y="210"/>
                  <a:pt x="7110" y="30"/>
                  <a:pt x="7380" y="30"/>
                </a:cubicBezTo>
                <a:cubicBezTo>
                  <a:pt x="7650" y="30"/>
                  <a:pt x="8130" y="180"/>
                  <a:pt x="8280" y="210"/>
                </a:cubicBezTo>
              </a:path>
            </a:pathLst>
          </a:custGeom>
          <a:noFill/>
          <a:ln w="38100">
            <a:solidFill>
              <a:srgbClr val="CC0B0D"/>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7172" name="Text Box 4">
            <a:extLst>
              <a:ext uri="{FF2B5EF4-FFF2-40B4-BE49-F238E27FC236}">
                <a16:creationId xmlns:a16="http://schemas.microsoft.com/office/drawing/2014/main" id="{D92A29E9-9CCD-BE64-4B35-23214FF0A54D}"/>
              </a:ext>
            </a:extLst>
          </p:cNvPr>
          <p:cNvSpPr txBox="1">
            <a:spLocks noChangeArrowheads="1"/>
          </p:cNvSpPr>
          <p:nvPr/>
        </p:nvSpPr>
        <p:spPr bwMode="auto">
          <a:xfrm>
            <a:off x="5024438" y="2214563"/>
            <a:ext cx="2125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latin typeface="Tahoma" panose="020B0604030504040204" pitchFamily="34" charset="0"/>
              </a:rPr>
              <a:t>PRAYER</a:t>
            </a:r>
            <a:endParaRPr lang="en-US" altLang="en-US" sz="2000">
              <a:latin typeface="Calibri" panose="020F0502020204030204" pitchFamily="34" charset="0"/>
            </a:endParaRPr>
          </a:p>
        </p:txBody>
      </p:sp>
      <p:sp>
        <p:nvSpPr>
          <p:cNvPr id="7173" name="Freeform 5">
            <a:extLst>
              <a:ext uri="{FF2B5EF4-FFF2-40B4-BE49-F238E27FC236}">
                <a16:creationId xmlns:a16="http://schemas.microsoft.com/office/drawing/2014/main" id="{A8FF5AA2-2405-F69D-7FC9-2329D61BF7DB}"/>
              </a:ext>
            </a:extLst>
          </p:cNvPr>
          <p:cNvSpPr>
            <a:spLocks/>
          </p:cNvSpPr>
          <p:nvPr/>
        </p:nvSpPr>
        <p:spPr bwMode="auto">
          <a:xfrm>
            <a:off x="2667001" y="4857750"/>
            <a:ext cx="7288213" cy="482600"/>
          </a:xfrm>
          <a:custGeom>
            <a:avLst/>
            <a:gdLst>
              <a:gd name="T0" fmla="*/ 0 w 8640"/>
              <a:gd name="T1" fmla="*/ 2147483647 h 570"/>
              <a:gd name="T2" fmla="*/ 2147483647 w 8640"/>
              <a:gd name="T3" fmla="*/ 2147483647 h 570"/>
              <a:gd name="T4" fmla="*/ 2147483647 w 8640"/>
              <a:gd name="T5" fmla="*/ 2147483647 h 570"/>
              <a:gd name="T6" fmla="*/ 2147483647 w 8640"/>
              <a:gd name="T7" fmla="*/ 2147483647 h 570"/>
              <a:gd name="T8" fmla="*/ 2147483647 w 8640"/>
              <a:gd name="T9" fmla="*/ 2147483647 h 570"/>
              <a:gd name="T10" fmla="*/ 2147483647 w 8640"/>
              <a:gd name="T11" fmla="*/ 2147483647 h 570"/>
              <a:gd name="T12" fmla="*/ 2147483647 w 8640"/>
              <a:gd name="T13" fmla="*/ 2147483647 h 570"/>
              <a:gd name="T14" fmla="*/ 2147483647 w 8640"/>
              <a:gd name="T15" fmla="*/ 2147483647 h 570"/>
              <a:gd name="T16" fmla="*/ 2147483647 w 8640"/>
              <a:gd name="T17" fmla="*/ 2147483647 h 570"/>
              <a:gd name="T18" fmla="*/ 2147483647 w 8640"/>
              <a:gd name="T19" fmla="*/ 2147483647 h 5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40"/>
              <a:gd name="T31" fmla="*/ 0 h 570"/>
              <a:gd name="T32" fmla="*/ 8640 w 8640"/>
              <a:gd name="T33" fmla="*/ 570 h 5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40" h="570">
                <a:moveTo>
                  <a:pt x="0" y="570"/>
                </a:moveTo>
                <a:cubicBezTo>
                  <a:pt x="360" y="300"/>
                  <a:pt x="720" y="30"/>
                  <a:pt x="1080" y="30"/>
                </a:cubicBezTo>
                <a:cubicBezTo>
                  <a:pt x="1440" y="30"/>
                  <a:pt x="1830" y="570"/>
                  <a:pt x="2160" y="570"/>
                </a:cubicBezTo>
                <a:cubicBezTo>
                  <a:pt x="2490" y="570"/>
                  <a:pt x="2700" y="60"/>
                  <a:pt x="3060" y="30"/>
                </a:cubicBezTo>
                <a:cubicBezTo>
                  <a:pt x="3420" y="0"/>
                  <a:pt x="3930" y="390"/>
                  <a:pt x="4320" y="390"/>
                </a:cubicBezTo>
                <a:cubicBezTo>
                  <a:pt x="4710" y="390"/>
                  <a:pt x="5070" y="30"/>
                  <a:pt x="5400" y="30"/>
                </a:cubicBezTo>
                <a:cubicBezTo>
                  <a:pt x="5730" y="30"/>
                  <a:pt x="6000" y="390"/>
                  <a:pt x="6300" y="390"/>
                </a:cubicBezTo>
                <a:cubicBezTo>
                  <a:pt x="6600" y="390"/>
                  <a:pt x="6900" y="30"/>
                  <a:pt x="7200" y="30"/>
                </a:cubicBezTo>
                <a:cubicBezTo>
                  <a:pt x="7500" y="30"/>
                  <a:pt x="7860" y="390"/>
                  <a:pt x="8100" y="390"/>
                </a:cubicBezTo>
                <a:cubicBezTo>
                  <a:pt x="8340" y="390"/>
                  <a:pt x="8550" y="90"/>
                  <a:pt x="8640" y="30"/>
                </a:cubicBezTo>
              </a:path>
            </a:pathLst>
          </a:custGeom>
          <a:noFill/>
          <a:ln w="57150">
            <a:solidFill>
              <a:srgbClr val="CC0B0D"/>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7174" name="Text Box 6">
            <a:extLst>
              <a:ext uri="{FF2B5EF4-FFF2-40B4-BE49-F238E27FC236}">
                <a16:creationId xmlns:a16="http://schemas.microsoft.com/office/drawing/2014/main" id="{8D4DEB88-DE43-44C3-BDF9-9AF6A8EEFA4A}"/>
              </a:ext>
            </a:extLst>
          </p:cNvPr>
          <p:cNvSpPr txBox="1">
            <a:spLocks noChangeArrowheads="1"/>
          </p:cNvSpPr>
          <p:nvPr/>
        </p:nvSpPr>
        <p:spPr bwMode="auto">
          <a:xfrm>
            <a:off x="5095875" y="5357813"/>
            <a:ext cx="24399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latin typeface="Tahoma" panose="020B0604030504040204" pitchFamily="34" charset="0"/>
              </a:rPr>
              <a:t>Connection &amp; Support</a:t>
            </a:r>
            <a:endParaRPr lang="en-US" altLang="en-US" sz="2000">
              <a:latin typeface="Calibri" panose="020F0502020204030204" pitchFamily="34" charset="0"/>
            </a:endParaRPr>
          </a:p>
        </p:txBody>
      </p:sp>
      <p:sp>
        <p:nvSpPr>
          <p:cNvPr id="7175" name="AutoShape 7">
            <a:extLst>
              <a:ext uri="{FF2B5EF4-FFF2-40B4-BE49-F238E27FC236}">
                <a16:creationId xmlns:a16="http://schemas.microsoft.com/office/drawing/2014/main" id="{5A4A353F-75DD-F5AF-80EC-22C669674ED5}"/>
              </a:ext>
            </a:extLst>
          </p:cNvPr>
          <p:cNvSpPr>
            <a:spLocks noChangeArrowheads="1"/>
          </p:cNvSpPr>
          <p:nvPr/>
        </p:nvSpPr>
        <p:spPr bwMode="auto">
          <a:xfrm>
            <a:off x="1827214" y="3643314"/>
            <a:ext cx="8840787" cy="9112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66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239497" name="Oval 9">
            <a:extLst>
              <a:ext uri="{FF2B5EF4-FFF2-40B4-BE49-F238E27FC236}">
                <a16:creationId xmlns:a16="http://schemas.microsoft.com/office/drawing/2014/main" id="{97758529-E849-3B08-11E4-8C8D8438F79B}"/>
              </a:ext>
            </a:extLst>
          </p:cNvPr>
          <p:cNvSpPr>
            <a:spLocks noChangeArrowheads="1"/>
          </p:cNvSpPr>
          <p:nvPr/>
        </p:nvSpPr>
        <p:spPr bwMode="auto">
          <a:xfrm>
            <a:off x="3595688" y="3286125"/>
            <a:ext cx="1511300" cy="15113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1600" b="1">
                <a:latin typeface="Tahoma" panose="020B0604030504040204" pitchFamily="34" charset="0"/>
              </a:rPr>
              <a:t>Loving </a:t>
            </a:r>
          </a:p>
          <a:p>
            <a:pPr algn="ctr" eaLnBrk="1" hangingPunct="1"/>
            <a:r>
              <a:rPr lang="en-GB" altLang="en-US" sz="1600" b="1">
                <a:latin typeface="Tahoma" panose="020B0604030504040204" pitchFamily="34" charset="0"/>
              </a:rPr>
              <a:t>Service</a:t>
            </a:r>
            <a:endParaRPr lang="en-US" altLang="en-US" sz="1600" b="1">
              <a:latin typeface="Tahoma" panose="020B0604030504040204" pitchFamily="34" charset="0"/>
            </a:endParaRPr>
          </a:p>
        </p:txBody>
      </p:sp>
      <p:sp>
        <p:nvSpPr>
          <p:cNvPr id="2239498" name="Oval 10">
            <a:extLst>
              <a:ext uri="{FF2B5EF4-FFF2-40B4-BE49-F238E27FC236}">
                <a16:creationId xmlns:a16="http://schemas.microsoft.com/office/drawing/2014/main" id="{41F7B8AD-E502-7FAF-3794-02F8B1B544F6}"/>
              </a:ext>
            </a:extLst>
          </p:cNvPr>
          <p:cNvSpPr>
            <a:spLocks noChangeArrowheads="1"/>
          </p:cNvSpPr>
          <p:nvPr/>
        </p:nvSpPr>
        <p:spPr bwMode="auto">
          <a:xfrm>
            <a:off x="7096125" y="3286125"/>
            <a:ext cx="1511300" cy="15113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1600" b="1">
                <a:latin typeface="Tahoma" panose="020B0604030504040204" pitchFamily="34" charset="0"/>
              </a:rPr>
              <a:t>Evangelism</a:t>
            </a:r>
          </a:p>
          <a:p>
            <a:pPr algn="ctr" eaLnBrk="1" hangingPunct="1"/>
            <a:r>
              <a:rPr lang="en-GB" altLang="en-US" sz="1600" b="1">
                <a:latin typeface="Tahoma" panose="020B0604030504040204" pitchFamily="34" charset="0"/>
              </a:rPr>
              <a:t> &amp; Disciple- </a:t>
            </a:r>
          </a:p>
          <a:p>
            <a:pPr algn="ctr" eaLnBrk="1" hangingPunct="1"/>
            <a:r>
              <a:rPr lang="en-GB" altLang="en-US" sz="1600" b="1">
                <a:latin typeface="Tahoma" panose="020B0604030504040204" pitchFamily="34" charset="0"/>
              </a:rPr>
              <a:t>Making</a:t>
            </a:r>
            <a:endParaRPr lang="en-US" altLang="en-US" sz="1600" b="1">
              <a:latin typeface="Tahoma" panose="020B0604030504040204" pitchFamily="34" charset="0"/>
            </a:endParaRPr>
          </a:p>
        </p:txBody>
      </p:sp>
      <p:sp>
        <p:nvSpPr>
          <p:cNvPr id="2239499" name="Oval 11">
            <a:extLst>
              <a:ext uri="{FF2B5EF4-FFF2-40B4-BE49-F238E27FC236}">
                <a16:creationId xmlns:a16="http://schemas.microsoft.com/office/drawing/2014/main" id="{EA2FC1ED-A313-6127-6E58-565B47E76216}"/>
              </a:ext>
            </a:extLst>
          </p:cNvPr>
          <p:cNvSpPr>
            <a:spLocks noChangeArrowheads="1"/>
          </p:cNvSpPr>
          <p:nvPr/>
        </p:nvSpPr>
        <p:spPr bwMode="auto">
          <a:xfrm>
            <a:off x="5381625" y="3286125"/>
            <a:ext cx="1511300" cy="15113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1600" b="1">
                <a:latin typeface="Tahoma" panose="020B0604030504040204" pitchFamily="34" charset="0"/>
              </a:rPr>
              <a:t>Forming </a:t>
            </a:r>
          </a:p>
          <a:p>
            <a:pPr algn="ctr" eaLnBrk="1" hangingPunct="1"/>
            <a:r>
              <a:rPr lang="en-GB" altLang="en-US" sz="1600" b="1">
                <a:latin typeface="Tahoma" panose="020B0604030504040204" pitchFamily="34" charset="0"/>
              </a:rPr>
              <a:t>Community</a:t>
            </a:r>
            <a:endParaRPr lang="en-US" altLang="en-US" sz="1600" b="1">
              <a:latin typeface="Tahoma" panose="020B0604030504040204" pitchFamily="34" charset="0"/>
            </a:endParaRPr>
          </a:p>
        </p:txBody>
      </p:sp>
      <p:sp>
        <p:nvSpPr>
          <p:cNvPr id="2239500" name="Oval 12">
            <a:extLst>
              <a:ext uri="{FF2B5EF4-FFF2-40B4-BE49-F238E27FC236}">
                <a16:creationId xmlns:a16="http://schemas.microsoft.com/office/drawing/2014/main" id="{AD660087-2380-705E-4084-D59C09274D36}"/>
              </a:ext>
            </a:extLst>
          </p:cNvPr>
          <p:cNvSpPr>
            <a:spLocks noChangeArrowheads="1"/>
          </p:cNvSpPr>
          <p:nvPr/>
        </p:nvSpPr>
        <p:spPr bwMode="auto">
          <a:xfrm>
            <a:off x="8882063" y="3357563"/>
            <a:ext cx="1511300" cy="15113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1600" b="1">
                <a:latin typeface="Tahoma" panose="020B0604030504040204" pitchFamily="34" charset="0"/>
              </a:rPr>
              <a:t>Evolving</a:t>
            </a:r>
          </a:p>
          <a:p>
            <a:pPr algn="ctr" eaLnBrk="1" hangingPunct="1"/>
            <a:r>
              <a:rPr lang="en-GB" altLang="en-US" sz="1600" b="1">
                <a:latin typeface="Tahoma" panose="020B0604030504040204" pitchFamily="34" charset="0"/>
              </a:rPr>
              <a:t>Worship</a:t>
            </a:r>
            <a:endParaRPr lang="en-US" altLang="en-US" sz="1600" b="1">
              <a:latin typeface="Tahoma" panose="020B0604030504040204" pitchFamily="34" charset="0"/>
            </a:endParaRPr>
          </a:p>
        </p:txBody>
      </p:sp>
      <p:sp>
        <p:nvSpPr>
          <p:cNvPr id="7180" name="Rectangle 13">
            <a:extLst>
              <a:ext uri="{FF2B5EF4-FFF2-40B4-BE49-F238E27FC236}">
                <a16:creationId xmlns:a16="http://schemas.microsoft.com/office/drawing/2014/main" id="{41324B11-65DD-83BA-BAAB-3AB887ECA2AF}"/>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4F55D68-C134-4D53-93E1-A8D1D9732E02}" type="slidenum">
              <a:rPr lang="en-US" altLang="en-US" sz="1200" b="1">
                <a:solidFill>
                  <a:schemeClr val="bg1"/>
                </a:solidFill>
                <a:latin typeface="Tahoma" panose="020B0604030504040204" pitchFamily="34" charset="0"/>
              </a:rPr>
              <a:pPr algn="r" eaLnBrk="1" hangingPunct="1"/>
              <a:t>8</a:t>
            </a:fld>
            <a:endParaRPr lang="en-US" altLang="en-US" sz="1200" b="1">
              <a:solidFill>
                <a:schemeClr val="bg1"/>
              </a:solidFill>
              <a:latin typeface="Tahoma" panose="020B0604030504040204" pitchFamily="34" charset="0"/>
            </a:endParaRPr>
          </a:p>
        </p:txBody>
      </p:sp>
      <p:sp>
        <p:nvSpPr>
          <p:cNvPr id="2239506" name="Oval 18">
            <a:extLst>
              <a:ext uri="{FF2B5EF4-FFF2-40B4-BE49-F238E27FC236}">
                <a16:creationId xmlns:a16="http://schemas.microsoft.com/office/drawing/2014/main" id="{97F1E56D-F248-ABE3-C370-E1F9B5C76AAD}"/>
              </a:ext>
            </a:extLst>
          </p:cNvPr>
          <p:cNvSpPr>
            <a:spLocks noChangeArrowheads="1"/>
          </p:cNvSpPr>
          <p:nvPr/>
        </p:nvSpPr>
        <p:spPr bwMode="auto">
          <a:xfrm>
            <a:off x="1952625" y="3286125"/>
            <a:ext cx="1511300" cy="15113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GB" altLang="en-US" sz="1600">
              <a:latin typeface="Tahoma" panose="020B0604030504040204" pitchFamily="34" charset="0"/>
            </a:endParaRPr>
          </a:p>
          <a:p>
            <a:pPr algn="ctr" eaLnBrk="1" hangingPunct="1"/>
            <a:r>
              <a:rPr lang="en-GB" altLang="en-US" sz="1600" b="1">
                <a:latin typeface="Tahoma" panose="020B0604030504040204" pitchFamily="34" charset="0"/>
              </a:rPr>
              <a:t>Listening &amp; </a:t>
            </a:r>
          </a:p>
          <a:p>
            <a:pPr algn="ctr" eaLnBrk="1" hangingPunct="1"/>
            <a:r>
              <a:rPr lang="en-GB" altLang="en-US" sz="1600" b="1">
                <a:latin typeface="Tahoma" panose="020B0604030504040204" pitchFamily="34" charset="0"/>
              </a:rPr>
              <a:t>following </a:t>
            </a:r>
          </a:p>
          <a:p>
            <a:pPr algn="ctr" eaLnBrk="1" hangingPunct="1"/>
            <a:r>
              <a:rPr lang="en-GB" altLang="en-US" sz="1600" b="1">
                <a:latin typeface="Tahoma" panose="020B0604030504040204" pitchFamily="34" charset="0"/>
              </a:rPr>
              <a:t>God’s call</a:t>
            </a:r>
          </a:p>
          <a:p>
            <a:pPr algn="ctr" eaLnBrk="1" hangingPunct="1"/>
            <a:endParaRPr lang="en-US" altLang="en-US" sz="1600">
              <a:latin typeface="Tahoma" panose="020B0604030504040204" pitchFamily="34" charset="0"/>
            </a:endParaRPr>
          </a:p>
        </p:txBody>
      </p:sp>
      <p:sp>
        <p:nvSpPr>
          <p:cNvPr id="16" name="Footer Placeholder 15">
            <a:extLst>
              <a:ext uri="{FF2B5EF4-FFF2-40B4-BE49-F238E27FC236}">
                <a16:creationId xmlns:a16="http://schemas.microsoft.com/office/drawing/2014/main" id="{9CDF87C0-B3A7-0ABC-2C4B-6DF28CE915AC}"/>
              </a:ext>
            </a:extLst>
          </p:cNvPr>
          <p:cNvSpPr>
            <a:spLocks noGrp="1"/>
          </p:cNvSpPr>
          <p:nvPr>
            <p:ph type="ftr" sz="quarter" idx="4294967295"/>
          </p:nvPr>
        </p:nvSpPr>
        <p:spPr>
          <a:xfrm>
            <a:off x="4165600" y="6356350"/>
            <a:ext cx="3860800" cy="365125"/>
          </a:xfrm>
        </p:spPr>
        <p:txBody>
          <a:bodyPr/>
          <a:lstStyle/>
          <a:p>
            <a:pPr>
              <a:defRPr/>
            </a:pPr>
            <a:r>
              <a:rPr lang="en-CA"/>
              <a:t>Reimagining Church 5</a:t>
            </a:r>
          </a:p>
        </p:txBody>
      </p:sp>
      <p:sp>
        <p:nvSpPr>
          <p:cNvPr id="15" name="Slide Number Placeholder 14">
            <a:extLst>
              <a:ext uri="{FF2B5EF4-FFF2-40B4-BE49-F238E27FC236}">
                <a16:creationId xmlns:a16="http://schemas.microsoft.com/office/drawing/2014/main" id="{D11C85B6-5055-CD0C-7BCB-56484E08298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5C6894-47F2-42B0-BE7E-7B84CC235FDA}" type="slidenum">
              <a:rPr lang="en-CA" altLang="en-US">
                <a:solidFill>
                  <a:srgbClr val="898989"/>
                </a:solidFill>
                <a:latin typeface="Calibri" panose="020F0502020204030204" pitchFamily="34" charset="0"/>
              </a:rPr>
              <a:pPr eaLnBrk="1" hangingPunct="1"/>
              <a:t>8</a:t>
            </a:fld>
            <a:endParaRPr lang="en-CA" altLang="en-US">
              <a:solidFill>
                <a:srgbClr val="898989"/>
              </a:solidFill>
              <a:latin typeface="Calibri" panose="020F0502020204030204" pitchFamily="34" charset="0"/>
            </a:endParaRPr>
          </a:p>
        </p:txBody>
      </p:sp>
      <p:pic>
        <p:nvPicPr>
          <p:cNvPr id="7185" name="Picture 17" descr="575266_10150804722765994_658795993_9793979_973905048_nBlandford.jpg">
            <a:extLst>
              <a:ext uri="{FF2B5EF4-FFF2-40B4-BE49-F238E27FC236}">
                <a16:creationId xmlns:a16="http://schemas.microsoft.com/office/drawing/2014/main" id="{A7093010-69B0-0C6D-7810-21073F60DB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82063" y="125415"/>
            <a:ext cx="314325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62B6231-7A0B-8F43-5B00-38D2C673D9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336" y="76683"/>
            <a:ext cx="3816424" cy="254428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95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3949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3949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394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395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9497" grpId="0" animBg="1"/>
      <p:bldP spid="2239498" grpId="0" animBg="1"/>
      <p:bldP spid="2239499" grpId="0" animBg="1"/>
      <p:bldP spid="2239500" grpId="0" animBg="1"/>
      <p:bldP spid="223950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B3D40-76A1-697F-25FF-31441DF8CDAB}"/>
              </a:ext>
            </a:extLst>
          </p:cNvPr>
          <p:cNvSpPr>
            <a:spLocks noGrp="1"/>
          </p:cNvSpPr>
          <p:nvPr>
            <p:ph type="title"/>
          </p:nvPr>
        </p:nvSpPr>
        <p:spPr>
          <a:xfrm>
            <a:off x="609600" y="274638"/>
            <a:ext cx="11391056" cy="1143000"/>
          </a:xfrm>
        </p:spPr>
        <p:txBody>
          <a:bodyPr/>
          <a:lstStyle/>
          <a:p>
            <a:r>
              <a:rPr lang="en-CA" dirty="0"/>
              <a:t>(Lots of) Other Ways to Create a Fresh Expression</a:t>
            </a:r>
          </a:p>
        </p:txBody>
      </p:sp>
      <p:sp>
        <p:nvSpPr>
          <p:cNvPr id="3" name="Slide Number Placeholder 2">
            <a:extLst>
              <a:ext uri="{FF2B5EF4-FFF2-40B4-BE49-F238E27FC236}">
                <a16:creationId xmlns:a16="http://schemas.microsoft.com/office/drawing/2014/main" id="{50F6AC77-0649-46FB-982C-DDBA3A21630F}"/>
              </a:ext>
            </a:extLst>
          </p:cNvPr>
          <p:cNvSpPr>
            <a:spLocks noGrp="1"/>
          </p:cNvSpPr>
          <p:nvPr>
            <p:ph type="sldNum" sz="quarter" idx="12"/>
          </p:nvPr>
        </p:nvSpPr>
        <p:spPr/>
        <p:txBody>
          <a:bodyPr/>
          <a:lstStyle/>
          <a:p>
            <a:pPr>
              <a:defRPr/>
            </a:pPr>
            <a:fld id="{2318C1DF-8D1B-4FD2-8150-7C92E10DB314}" type="slidenum">
              <a:rPr lang="en-CA" altLang="en-US" smtClean="0"/>
              <a:pPr>
                <a:defRPr/>
              </a:pPr>
              <a:t>9</a:t>
            </a:fld>
            <a:endParaRPr lang="en-CA" altLang="en-US"/>
          </a:p>
        </p:txBody>
      </p:sp>
      <p:pic>
        <p:nvPicPr>
          <p:cNvPr id="7" name="Picture 6">
            <a:extLst>
              <a:ext uri="{FF2B5EF4-FFF2-40B4-BE49-F238E27FC236}">
                <a16:creationId xmlns:a16="http://schemas.microsoft.com/office/drawing/2014/main" id="{BC0C3DE0-48B5-8543-29F7-B27DD6840ED5}"/>
              </a:ext>
            </a:extLst>
          </p:cNvPr>
          <p:cNvPicPr>
            <a:picLocks noChangeAspect="1"/>
          </p:cNvPicPr>
          <p:nvPr/>
        </p:nvPicPr>
        <p:blipFill>
          <a:blip r:embed="rId3"/>
          <a:stretch>
            <a:fillRect/>
          </a:stretch>
        </p:blipFill>
        <p:spPr>
          <a:xfrm>
            <a:off x="2811055" y="1793096"/>
            <a:ext cx="6988146" cy="4229467"/>
          </a:xfrm>
          <a:prstGeom prst="rect">
            <a:avLst/>
          </a:prstGeom>
        </p:spPr>
      </p:pic>
    </p:spTree>
    <p:extLst>
      <p:ext uri="{BB962C8B-B14F-4D97-AF65-F5344CB8AC3E}">
        <p14:creationId xmlns:p14="http://schemas.microsoft.com/office/powerpoint/2010/main" val="17495102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097E22E-7B38-0856-4954-A53E5B80D8B0}"/>
              </a:ext>
            </a:extLst>
          </p:cNvPr>
          <p:cNvSpPr>
            <a:spLocks noGrp="1"/>
          </p:cNvSpPr>
          <p:nvPr>
            <p:ph type="title"/>
          </p:nvPr>
        </p:nvSpPr>
        <p:spPr/>
        <p:txBody>
          <a:bodyPr/>
          <a:lstStyle/>
          <a:p>
            <a:r>
              <a:rPr lang="en-CA" altLang="en-US" dirty="0"/>
              <a:t>So…. How do we begin?</a:t>
            </a:r>
          </a:p>
        </p:txBody>
      </p:sp>
      <p:sp>
        <p:nvSpPr>
          <p:cNvPr id="5" name="Slide Number Placeholder 4">
            <a:extLst>
              <a:ext uri="{FF2B5EF4-FFF2-40B4-BE49-F238E27FC236}">
                <a16:creationId xmlns:a16="http://schemas.microsoft.com/office/drawing/2014/main" id="{79C87069-C842-FF16-5805-C4398898D0A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2CAB83B-B4A4-4670-BC17-0CA87BF4AA8D}" type="slidenum">
              <a:rPr lang="en-CA" altLang="en-US"/>
              <a:pPr/>
              <a:t>10</a:t>
            </a:fld>
            <a:endParaRPr lang="en-CA" altLang="en-US"/>
          </a:p>
        </p:txBody>
      </p:sp>
      <p:pic>
        <p:nvPicPr>
          <p:cNvPr id="10" name="Picture 2">
            <a:extLst>
              <a:ext uri="{FF2B5EF4-FFF2-40B4-BE49-F238E27FC236}">
                <a16:creationId xmlns:a16="http://schemas.microsoft.com/office/drawing/2014/main" id="{B547597D-651F-9B51-A665-1DA945BA7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060" t="11340" r="14951" b="17786"/>
          <a:stretch>
            <a:fillRect/>
          </a:stretch>
        </p:blipFill>
        <p:spPr bwMode="auto">
          <a:xfrm>
            <a:off x="2315580" y="1591091"/>
            <a:ext cx="7560840" cy="513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F4F3FDF-0073-6BC0-D40D-FD8E1BADBA41}"/>
              </a:ext>
            </a:extLst>
          </p:cNvPr>
          <p:cNvSpPr/>
          <p:nvPr/>
        </p:nvSpPr>
        <p:spPr>
          <a:xfrm>
            <a:off x="3309938" y="1785939"/>
            <a:ext cx="5688012" cy="45354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1" name="Down Arrow 20">
            <a:extLst>
              <a:ext uri="{FF2B5EF4-FFF2-40B4-BE49-F238E27FC236}">
                <a16:creationId xmlns:a16="http://schemas.microsoft.com/office/drawing/2014/main" id="{88301BC8-A5DD-AE58-96C0-56A102585721}"/>
              </a:ext>
            </a:extLst>
          </p:cNvPr>
          <p:cNvSpPr/>
          <p:nvPr/>
        </p:nvSpPr>
        <p:spPr>
          <a:xfrm>
            <a:off x="5519739" y="4221163"/>
            <a:ext cx="1296987" cy="208756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10244" name="TextBox 19">
            <a:extLst>
              <a:ext uri="{FF2B5EF4-FFF2-40B4-BE49-F238E27FC236}">
                <a16:creationId xmlns:a16="http://schemas.microsoft.com/office/drawing/2014/main" id="{B1FB7D89-B7A0-854F-D84E-4A35267B9B99}"/>
              </a:ext>
            </a:extLst>
          </p:cNvPr>
          <p:cNvSpPr txBox="1">
            <a:spLocks noChangeArrowheads="1"/>
          </p:cNvSpPr>
          <p:nvPr/>
        </p:nvSpPr>
        <p:spPr bwMode="auto">
          <a:xfrm rot="16200000">
            <a:off x="5334001" y="4840289"/>
            <a:ext cx="1655763"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2000" b="1">
                <a:latin typeface="Calibri" panose="020F0502020204030204" pitchFamily="34" charset="0"/>
              </a:rPr>
              <a:t>Community</a:t>
            </a:r>
            <a:r>
              <a:rPr lang="en-CA" altLang="en-US" sz="2000">
                <a:latin typeface="Calibri" panose="020F0502020204030204" pitchFamily="34" charset="0"/>
              </a:rPr>
              <a:t> </a:t>
            </a:r>
            <a:r>
              <a:rPr lang="en-CA" altLang="en-US" sz="2000" b="1">
                <a:latin typeface="Calibri" panose="020F0502020204030204" pitchFamily="34" charset="0"/>
              </a:rPr>
              <a:t>members</a:t>
            </a:r>
          </a:p>
        </p:txBody>
      </p:sp>
      <p:sp>
        <p:nvSpPr>
          <p:cNvPr id="10245" name="Title 1">
            <a:extLst>
              <a:ext uri="{FF2B5EF4-FFF2-40B4-BE49-F238E27FC236}">
                <a16:creationId xmlns:a16="http://schemas.microsoft.com/office/drawing/2014/main" id="{01696D75-2956-4AB9-BC5D-CA0985320AE4}"/>
              </a:ext>
            </a:extLst>
          </p:cNvPr>
          <p:cNvSpPr>
            <a:spLocks noGrp="1"/>
          </p:cNvSpPr>
          <p:nvPr>
            <p:ph type="title"/>
          </p:nvPr>
        </p:nvSpPr>
        <p:spPr>
          <a:xfrm>
            <a:off x="1738313" y="142875"/>
            <a:ext cx="3467100" cy="850900"/>
          </a:xfrm>
          <a:ln w="3175">
            <a:solidFill>
              <a:schemeClr val="tx1"/>
            </a:solidFill>
            <a:miter lim="800000"/>
            <a:headEnd/>
            <a:tailEnd/>
          </a:ln>
        </p:spPr>
        <p:txBody>
          <a:bodyPr/>
          <a:lstStyle/>
          <a:p>
            <a:pPr eaLnBrk="1" hangingPunct="1"/>
            <a:r>
              <a:rPr lang="en-CA" altLang="en-US" b="1"/>
              <a:t>360 listening</a:t>
            </a:r>
          </a:p>
        </p:txBody>
      </p:sp>
      <p:sp>
        <p:nvSpPr>
          <p:cNvPr id="18" name="Footer Placeholder 17">
            <a:extLst>
              <a:ext uri="{FF2B5EF4-FFF2-40B4-BE49-F238E27FC236}">
                <a16:creationId xmlns:a16="http://schemas.microsoft.com/office/drawing/2014/main" id="{C694E394-3CA0-ACD3-AEBE-4457991C1F9B}"/>
              </a:ext>
            </a:extLst>
          </p:cNvPr>
          <p:cNvSpPr>
            <a:spLocks noGrp="1"/>
          </p:cNvSpPr>
          <p:nvPr>
            <p:ph type="ftr" sz="quarter" idx="4294967295"/>
          </p:nvPr>
        </p:nvSpPr>
        <p:spPr>
          <a:xfrm>
            <a:off x="4165600" y="6356350"/>
            <a:ext cx="3860800" cy="365125"/>
          </a:xfrm>
        </p:spPr>
        <p:txBody>
          <a:bodyPr/>
          <a:lstStyle/>
          <a:p>
            <a:pPr>
              <a:defRPr/>
            </a:pPr>
            <a:r>
              <a:rPr lang="en-CA"/>
              <a:t>Reimagining Church 5</a:t>
            </a:r>
          </a:p>
        </p:txBody>
      </p:sp>
      <p:sp>
        <p:nvSpPr>
          <p:cNvPr id="17" name="Slide Number Placeholder 16">
            <a:extLst>
              <a:ext uri="{FF2B5EF4-FFF2-40B4-BE49-F238E27FC236}">
                <a16:creationId xmlns:a16="http://schemas.microsoft.com/office/drawing/2014/main" id="{ABEC4799-BE1F-9CA8-058E-683DA47F613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596D39-7B60-4644-9E07-199C1FC3FE96}" type="slidenum">
              <a:rPr lang="en-CA" altLang="en-US">
                <a:solidFill>
                  <a:srgbClr val="898989"/>
                </a:solidFill>
                <a:latin typeface="Calibri" panose="020F0502020204030204" pitchFamily="34" charset="0"/>
              </a:rPr>
              <a:pPr eaLnBrk="1" hangingPunct="1"/>
              <a:t>11</a:t>
            </a:fld>
            <a:endParaRPr lang="en-CA" altLang="en-US">
              <a:solidFill>
                <a:srgbClr val="898989"/>
              </a:solidFill>
              <a:latin typeface="Calibri" panose="020F0502020204030204" pitchFamily="34" charset="0"/>
            </a:endParaRPr>
          </a:p>
        </p:txBody>
      </p:sp>
      <p:sp>
        <p:nvSpPr>
          <p:cNvPr id="11" name="Curved Down Arrow 10">
            <a:extLst>
              <a:ext uri="{FF2B5EF4-FFF2-40B4-BE49-F238E27FC236}">
                <a16:creationId xmlns:a16="http://schemas.microsoft.com/office/drawing/2014/main" id="{F037D129-F29E-DED1-AFA2-02435E7ECC4D}"/>
              </a:ext>
            </a:extLst>
          </p:cNvPr>
          <p:cNvSpPr/>
          <p:nvPr/>
        </p:nvSpPr>
        <p:spPr>
          <a:xfrm>
            <a:off x="2711450" y="1341438"/>
            <a:ext cx="6985000" cy="18716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solidFill>
                <a:schemeClr val="tx1"/>
              </a:solidFill>
            </a:endParaRPr>
          </a:p>
        </p:txBody>
      </p:sp>
      <p:sp>
        <p:nvSpPr>
          <p:cNvPr id="13" name="Curved Down Arrow 12">
            <a:extLst>
              <a:ext uri="{FF2B5EF4-FFF2-40B4-BE49-F238E27FC236}">
                <a16:creationId xmlns:a16="http://schemas.microsoft.com/office/drawing/2014/main" id="{C939D578-C4E6-F638-C574-68307A47C9C4}"/>
              </a:ext>
            </a:extLst>
          </p:cNvPr>
          <p:cNvSpPr/>
          <p:nvPr/>
        </p:nvSpPr>
        <p:spPr>
          <a:xfrm rot="10800000">
            <a:off x="2566989" y="4797426"/>
            <a:ext cx="7058025" cy="187166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solidFill>
                <a:schemeClr val="tx1"/>
              </a:solidFill>
            </a:endParaRPr>
          </a:p>
        </p:txBody>
      </p:sp>
      <p:sp>
        <p:nvSpPr>
          <p:cNvPr id="16" name="Down Arrow 15">
            <a:extLst>
              <a:ext uri="{FF2B5EF4-FFF2-40B4-BE49-F238E27FC236}">
                <a16:creationId xmlns:a16="http://schemas.microsoft.com/office/drawing/2014/main" id="{644F5C88-52C0-FFD2-D88E-9D20C3A6D953}"/>
              </a:ext>
            </a:extLst>
          </p:cNvPr>
          <p:cNvSpPr/>
          <p:nvPr/>
        </p:nvSpPr>
        <p:spPr>
          <a:xfrm rot="16200000">
            <a:off x="7284244" y="2745582"/>
            <a:ext cx="1295400" cy="208756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10249" name="TextBox 14">
            <a:extLst>
              <a:ext uri="{FF2B5EF4-FFF2-40B4-BE49-F238E27FC236}">
                <a16:creationId xmlns:a16="http://schemas.microsoft.com/office/drawing/2014/main" id="{675371FF-FCDA-4400-C360-585C56772B09}"/>
              </a:ext>
            </a:extLst>
          </p:cNvPr>
          <p:cNvSpPr txBox="1">
            <a:spLocks noChangeArrowheads="1"/>
          </p:cNvSpPr>
          <p:nvPr/>
        </p:nvSpPr>
        <p:spPr bwMode="auto">
          <a:xfrm>
            <a:off x="6816726" y="3429001"/>
            <a:ext cx="20875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2000" b="1">
                <a:latin typeface="Calibri" panose="020F0502020204030204" pitchFamily="34" charset="0"/>
              </a:rPr>
              <a:t>Our church &amp; other churches</a:t>
            </a:r>
          </a:p>
        </p:txBody>
      </p:sp>
      <p:sp>
        <p:nvSpPr>
          <p:cNvPr id="24" name="Down Arrow 23">
            <a:extLst>
              <a:ext uri="{FF2B5EF4-FFF2-40B4-BE49-F238E27FC236}">
                <a16:creationId xmlns:a16="http://schemas.microsoft.com/office/drawing/2014/main" id="{51764F98-7FD8-75D6-E619-4207FB3F7995}"/>
              </a:ext>
            </a:extLst>
          </p:cNvPr>
          <p:cNvSpPr/>
          <p:nvPr/>
        </p:nvSpPr>
        <p:spPr>
          <a:xfrm rot="5400000">
            <a:off x="3706019" y="2890044"/>
            <a:ext cx="1295400" cy="208756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3" name="Down Arrow 22">
            <a:extLst>
              <a:ext uri="{FF2B5EF4-FFF2-40B4-BE49-F238E27FC236}">
                <a16:creationId xmlns:a16="http://schemas.microsoft.com/office/drawing/2014/main" id="{0E32645B-BAA0-8E61-0A44-59712D823EE7}"/>
              </a:ext>
            </a:extLst>
          </p:cNvPr>
          <p:cNvSpPr/>
          <p:nvPr/>
        </p:nvSpPr>
        <p:spPr>
          <a:xfrm rot="10800000">
            <a:off x="5448300" y="1773238"/>
            <a:ext cx="1295400" cy="208756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10252" name="TextBox 21">
            <a:extLst>
              <a:ext uri="{FF2B5EF4-FFF2-40B4-BE49-F238E27FC236}">
                <a16:creationId xmlns:a16="http://schemas.microsoft.com/office/drawing/2014/main" id="{8A7AB62B-2EA2-61F7-48A8-5059FEE12B3F}"/>
              </a:ext>
            </a:extLst>
          </p:cNvPr>
          <p:cNvSpPr txBox="1">
            <a:spLocks noChangeArrowheads="1"/>
          </p:cNvSpPr>
          <p:nvPr/>
        </p:nvSpPr>
        <p:spPr bwMode="auto">
          <a:xfrm rot="16200000">
            <a:off x="5260182" y="2824957"/>
            <a:ext cx="1655763"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2000" b="1">
                <a:latin typeface="Calibri" panose="020F0502020204030204" pitchFamily="34" charset="0"/>
              </a:rPr>
              <a:t>Community</a:t>
            </a:r>
            <a:r>
              <a:rPr lang="en-CA" altLang="en-US" sz="2000">
                <a:latin typeface="Calibri" panose="020F0502020204030204" pitchFamily="34" charset="0"/>
              </a:rPr>
              <a:t> </a:t>
            </a:r>
            <a:r>
              <a:rPr lang="en-CA" altLang="en-US" sz="2000" b="1">
                <a:latin typeface="Calibri" panose="020F0502020204030204" pitchFamily="34" charset="0"/>
              </a:rPr>
              <a:t>leaders</a:t>
            </a:r>
          </a:p>
        </p:txBody>
      </p:sp>
      <p:sp>
        <p:nvSpPr>
          <p:cNvPr id="10253" name="TextBox 13">
            <a:extLst>
              <a:ext uri="{FF2B5EF4-FFF2-40B4-BE49-F238E27FC236}">
                <a16:creationId xmlns:a16="http://schemas.microsoft.com/office/drawing/2014/main" id="{E5C89699-78F9-069A-5147-6D8F91FDABE5}"/>
              </a:ext>
            </a:extLst>
          </p:cNvPr>
          <p:cNvSpPr txBox="1">
            <a:spLocks noChangeArrowheads="1"/>
          </p:cNvSpPr>
          <p:nvPr/>
        </p:nvSpPr>
        <p:spPr bwMode="auto">
          <a:xfrm>
            <a:off x="3738563" y="3571876"/>
            <a:ext cx="1655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CA" altLang="en-US" sz="2000" b="1">
                <a:latin typeface="Calibri" panose="020F0502020204030204" pitchFamily="34" charset="0"/>
              </a:rPr>
              <a:t>Scripture &amp; prayer</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426D-DE31-245D-095F-8AB87B8673C2}"/>
              </a:ext>
            </a:extLst>
          </p:cNvPr>
          <p:cNvSpPr>
            <a:spLocks noGrp="1"/>
          </p:cNvSpPr>
          <p:nvPr>
            <p:ph type="title"/>
          </p:nvPr>
        </p:nvSpPr>
        <p:spPr/>
        <p:txBody>
          <a:bodyPr/>
          <a:lstStyle/>
          <a:p>
            <a:r>
              <a:rPr lang="en-CA" dirty="0"/>
              <a:t>Where do we start?</a:t>
            </a:r>
          </a:p>
        </p:txBody>
      </p:sp>
      <p:sp>
        <p:nvSpPr>
          <p:cNvPr id="3" name="Content Placeholder 2">
            <a:extLst>
              <a:ext uri="{FF2B5EF4-FFF2-40B4-BE49-F238E27FC236}">
                <a16:creationId xmlns:a16="http://schemas.microsoft.com/office/drawing/2014/main" id="{6AA83C07-12A3-80E5-207B-30CAA4BF1866}"/>
              </a:ext>
            </a:extLst>
          </p:cNvPr>
          <p:cNvSpPr>
            <a:spLocks noGrp="1"/>
          </p:cNvSpPr>
          <p:nvPr>
            <p:ph idx="1"/>
          </p:nvPr>
        </p:nvSpPr>
        <p:spPr>
          <a:xfrm>
            <a:off x="609600" y="1600200"/>
            <a:ext cx="8942784" cy="4525963"/>
          </a:xfrm>
        </p:spPr>
        <p:txBody>
          <a:bodyPr/>
          <a:lstStyle/>
          <a:p>
            <a:pPr marL="514350" indent="-514350">
              <a:buFont typeface="+mj-lt"/>
              <a:buAutoNum type="arabicPeriod"/>
            </a:pPr>
            <a:r>
              <a:rPr lang="en-US" sz="3600" b="0" i="0" u="none" strike="noStrike" baseline="0" dirty="0">
                <a:latin typeface="Calibri" panose="020F0502020204030204" pitchFamily="34" charset="0"/>
              </a:rPr>
              <a:t>Include outreach to your </a:t>
            </a:r>
            <a:r>
              <a:rPr lang="en-US" sz="3600" b="0" i="0" u="none" strike="noStrike" baseline="0" dirty="0" err="1">
                <a:latin typeface="Calibri" panose="020F0502020204030204" pitchFamily="34" charset="0"/>
              </a:rPr>
              <a:t>neighbourhood</a:t>
            </a:r>
            <a:r>
              <a:rPr lang="en-US" sz="3600" b="0" i="0" u="none" strike="noStrike" baseline="0" dirty="0">
                <a:latin typeface="Calibri" panose="020F0502020204030204" pitchFamily="34" charset="0"/>
              </a:rPr>
              <a:t> in the church’s weekly prayers. </a:t>
            </a:r>
          </a:p>
          <a:p>
            <a:pPr marL="514350" indent="-514350">
              <a:buFont typeface="+mj-lt"/>
              <a:buAutoNum type="arabicPeriod"/>
            </a:pPr>
            <a:endParaRPr lang="en-US" sz="3600" i="0" u="none" strike="noStrike" baseline="0" dirty="0">
              <a:latin typeface="Calibri" panose="020F0502020204030204" pitchFamily="34" charset="0"/>
            </a:endParaRPr>
          </a:p>
          <a:p>
            <a:pPr marL="514350" indent="-514350">
              <a:buFont typeface="+mj-lt"/>
              <a:buAutoNum type="arabicPeriod"/>
            </a:pPr>
            <a:r>
              <a:rPr lang="en-US" sz="3600" i="0" u="none" strike="noStrike" baseline="0" dirty="0">
                <a:latin typeface="Calibri-Bold"/>
              </a:rPr>
              <a:t>Add a budget line to your church’s budget for local outreach. </a:t>
            </a:r>
            <a:endParaRPr lang="en-CA" sz="3600" dirty="0"/>
          </a:p>
        </p:txBody>
      </p:sp>
      <p:sp>
        <p:nvSpPr>
          <p:cNvPr id="5" name="Slide Number Placeholder 4">
            <a:extLst>
              <a:ext uri="{FF2B5EF4-FFF2-40B4-BE49-F238E27FC236}">
                <a16:creationId xmlns:a16="http://schemas.microsoft.com/office/drawing/2014/main" id="{90EF0A91-3E91-2D1C-FE21-01B3CF9A178D}"/>
              </a:ext>
            </a:extLst>
          </p:cNvPr>
          <p:cNvSpPr>
            <a:spLocks noGrp="1"/>
          </p:cNvSpPr>
          <p:nvPr>
            <p:ph type="sldNum" sz="quarter" idx="12"/>
          </p:nvPr>
        </p:nvSpPr>
        <p:spPr/>
        <p:txBody>
          <a:bodyPr/>
          <a:lstStyle/>
          <a:p>
            <a:pPr>
              <a:defRPr/>
            </a:pPr>
            <a:fld id="{D59E1F44-D1A7-4BED-BC47-8DE5F4189558}" type="slidenum">
              <a:rPr lang="en-CA" altLang="en-US" smtClean="0"/>
              <a:pPr>
                <a:defRPr/>
              </a:pPr>
              <a:t>12</a:t>
            </a:fld>
            <a:endParaRPr lang="en-CA" altLang="en-US"/>
          </a:p>
        </p:txBody>
      </p:sp>
      <p:pic>
        <p:nvPicPr>
          <p:cNvPr id="7" name="Picture 6">
            <a:extLst>
              <a:ext uri="{FF2B5EF4-FFF2-40B4-BE49-F238E27FC236}">
                <a16:creationId xmlns:a16="http://schemas.microsoft.com/office/drawing/2014/main" id="{7592D1BC-CDAF-A6E9-B0D7-AF98D4BEE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1080" y="1442418"/>
            <a:ext cx="1666862" cy="1706504"/>
          </a:xfrm>
          <a:prstGeom prst="rect">
            <a:avLst/>
          </a:prstGeom>
        </p:spPr>
      </p:pic>
      <p:pic>
        <p:nvPicPr>
          <p:cNvPr id="9" name="Picture 8">
            <a:extLst>
              <a:ext uri="{FF2B5EF4-FFF2-40B4-BE49-F238E27FC236}">
                <a16:creationId xmlns:a16="http://schemas.microsoft.com/office/drawing/2014/main" id="{CAB9A8BB-8E23-5391-A717-33B4056D4D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3872" y="4274173"/>
            <a:ext cx="2712736" cy="2034552"/>
          </a:xfrm>
          <a:prstGeom prst="rect">
            <a:avLst/>
          </a:prstGeom>
        </p:spPr>
      </p:pic>
    </p:spTree>
    <p:extLst>
      <p:ext uri="{BB962C8B-B14F-4D97-AF65-F5344CB8AC3E}">
        <p14:creationId xmlns:p14="http://schemas.microsoft.com/office/powerpoint/2010/main" val="420037240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75DDF-F652-E76D-D917-0B6F4F907E6F}"/>
              </a:ext>
            </a:extLst>
          </p:cNvPr>
          <p:cNvSpPr>
            <a:spLocks noGrp="1"/>
          </p:cNvSpPr>
          <p:nvPr>
            <p:ph idx="1"/>
          </p:nvPr>
        </p:nvSpPr>
        <p:spPr>
          <a:xfrm>
            <a:off x="609600" y="332656"/>
            <a:ext cx="10972800" cy="5793507"/>
          </a:xfrm>
        </p:spPr>
        <p:txBody>
          <a:bodyPr/>
          <a:lstStyle/>
          <a:p>
            <a:pPr marL="514350" indent="-514350" algn="l">
              <a:buFont typeface="+mj-lt"/>
              <a:buAutoNum type="arabicPeriod" startAt="3"/>
            </a:pPr>
            <a:r>
              <a:rPr lang="en-US" sz="3600" dirty="0"/>
              <a:t>Do a survey of the congregation and ask: “What gifts do you have that might be used in ministry outside the church?”</a:t>
            </a:r>
          </a:p>
          <a:p>
            <a:pPr marL="914400" lvl="1" indent="-514350">
              <a:buFont typeface="Arial" panose="020B0604020202020204" pitchFamily="34" charset="0"/>
              <a:buChar char="•"/>
            </a:pPr>
            <a:r>
              <a:rPr lang="en-US" sz="3200" dirty="0"/>
              <a:t>friendship, </a:t>
            </a:r>
          </a:p>
          <a:p>
            <a:pPr marL="914400" lvl="1" indent="-514350">
              <a:buFont typeface="Arial" panose="020B0604020202020204" pitchFamily="34" charset="0"/>
              <a:buChar char="•"/>
            </a:pPr>
            <a:r>
              <a:rPr lang="en-US" sz="3200" dirty="0"/>
              <a:t>hospitality, </a:t>
            </a:r>
          </a:p>
          <a:p>
            <a:pPr marL="914400" lvl="1" indent="-514350">
              <a:buFont typeface="Arial" panose="020B0604020202020204" pitchFamily="34" charset="0"/>
              <a:buChar char="•"/>
            </a:pPr>
            <a:r>
              <a:rPr lang="en-US" sz="3200" dirty="0"/>
              <a:t>speaking a second language, </a:t>
            </a:r>
          </a:p>
          <a:p>
            <a:pPr marL="914400" lvl="1" indent="-514350">
              <a:buFont typeface="Arial" panose="020B0604020202020204" pitchFamily="34" charset="0"/>
              <a:buChar char="•"/>
            </a:pPr>
            <a:r>
              <a:rPr lang="en-US" sz="3200" dirty="0"/>
              <a:t>internet skills, </a:t>
            </a:r>
          </a:p>
          <a:p>
            <a:pPr marL="914400" lvl="1" indent="-514350">
              <a:buFont typeface="Arial" panose="020B0604020202020204" pitchFamily="34" charset="0"/>
              <a:buChar char="•"/>
            </a:pPr>
            <a:r>
              <a:rPr lang="en-US" sz="3200" dirty="0"/>
              <a:t>financial expertise, </a:t>
            </a:r>
          </a:p>
          <a:p>
            <a:pPr marL="914400" lvl="1" indent="-514350">
              <a:buFont typeface="Arial" panose="020B0604020202020204" pitchFamily="34" charset="0"/>
              <a:buChar char="•"/>
            </a:pPr>
            <a:r>
              <a:rPr lang="en-US" sz="3200" dirty="0"/>
              <a:t>working with children, </a:t>
            </a:r>
          </a:p>
          <a:p>
            <a:pPr marL="914400" lvl="1" indent="-514350">
              <a:buFont typeface="Arial" panose="020B0604020202020204" pitchFamily="34" charset="0"/>
              <a:buChar char="•"/>
            </a:pPr>
            <a:r>
              <a:rPr lang="en-US" sz="3200" dirty="0"/>
              <a:t>making connections between people</a:t>
            </a:r>
            <a:endParaRPr lang="en-CA" sz="3200" dirty="0"/>
          </a:p>
        </p:txBody>
      </p:sp>
      <p:sp>
        <p:nvSpPr>
          <p:cNvPr id="5" name="Slide Number Placeholder 4">
            <a:extLst>
              <a:ext uri="{FF2B5EF4-FFF2-40B4-BE49-F238E27FC236}">
                <a16:creationId xmlns:a16="http://schemas.microsoft.com/office/drawing/2014/main" id="{DB49BD24-F414-3B9B-D125-E9DBF9B78293}"/>
              </a:ext>
            </a:extLst>
          </p:cNvPr>
          <p:cNvSpPr>
            <a:spLocks noGrp="1"/>
          </p:cNvSpPr>
          <p:nvPr>
            <p:ph type="sldNum" sz="quarter" idx="12"/>
          </p:nvPr>
        </p:nvSpPr>
        <p:spPr/>
        <p:txBody>
          <a:bodyPr/>
          <a:lstStyle/>
          <a:p>
            <a:pPr>
              <a:defRPr/>
            </a:pPr>
            <a:fld id="{D59E1F44-D1A7-4BED-BC47-8DE5F4189558}" type="slidenum">
              <a:rPr lang="en-CA" altLang="en-US" smtClean="0"/>
              <a:pPr>
                <a:defRPr/>
              </a:pPr>
              <a:t>13</a:t>
            </a:fld>
            <a:endParaRPr lang="en-CA" altLang="en-US"/>
          </a:p>
        </p:txBody>
      </p:sp>
      <p:pic>
        <p:nvPicPr>
          <p:cNvPr id="7" name="Picture 6">
            <a:extLst>
              <a:ext uri="{FF2B5EF4-FFF2-40B4-BE49-F238E27FC236}">
                <a16:creationId xmlns:a16="http://schemas.microsoft.com/office/drawing/2014/main" id="{7E8307F4-E2C5-202C-BFC6-A975C4E3E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60090">
            <a:off x="7630470" y="3121072"/>
            <a:ext cx="2924944" cy="2924944"/>
          </a:xfrm>
          <a:prstGeom prst="rect">
            <a:avLst/>
          </a:prstGeom>
        </p:spPr>
      </p:pic>
    </p:spTree>
    <p:extLst>
      <p:ext uri="{BB962C8B-B14F-4D97-AF65-F5344CB8AC3E}">
        <p14:creationId xmlns:p14="http://schemas.microsoft.com/office/powerpoint/2010/main" val="294883081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75DDF-F652-E76D-D917-0B6F4F907E6F}"/>
              </a:ext>
            </a:extLst>
          </p:cNvPr>
          <p:cNvSpPr>
            <a:spLocks noGrp="1"/>
          </p:cNvSpPr>
          <p:nvPr>
            <p:ph idx="1"/>
          </p:nvPr>
        </p:nvSpPr>
        <p:spPr>
          <a:xfrm>
            <a:off x="609600" y="332656"/>
            <a:ext cx="10972800" cy="5793507"/>
          </a:xfrm>
        </p:spPr>
        <p:txBody>
          <a:bodyPr/>
          <a:lstStyle/>
          <a:p>
            <a:pPr marL="514350" indent="-514350" algn="l">
              <a:buFont typeface="+mj-lt"/>
              <a:buAutoNum type="arabicPeriod" startAt="4"/>
            </a:pPr>
            <a:r>
              <a:rPr lang="en-US" sz="3600" dirty="0"/>
              <a:t>Talk to leaders in your community, e.g. the local MP, the police, the mayor, or </a:t>
            </a:r>
            <a:r>
              <a:rPr lang="en-US" sz="3600" dirty="0" err="1"/>
              <a:t>councillors</a:t>
            </a:r>
            <a:r>
              <a:rPr lang="en-US" sz="3600" dirty="0"/>
              <a:t>. Ask such things as:</a:t>
            </a:r>
          </a:p>
          <a:p>
            <a:pPr marL="914400" lvl="1" indent="-514350">
              <a:buFont typeface="Arial" panose="020B0604020202020204" pitchFamily="34" charset="0"/>
              <a:buChar char="•"/>
            </a:pPr>
            <a:r>
              <a:rPr lang="en-US" sz="3200" dirty="0"/>
              <a:t>“How might a church serve this community?”</a:t>
            </a:r>
          </a:p>
          <a:p>
            <a:pPr marL="914400" lvl="1" indent="-514350">
              <a:buFont typeface="Arial" panose="020B0604020202020204" pitchFamily="34" charset="0"/>
              <a:buChar char="•"/>
            </a:pPr>
            <a:r>
              <a:rPr lang="en-US" sz="3200" dirty="0"/>
              <a:t>“Are there times in the year when you need volunteers for a service project in the community?”</a:t>
            </a:r>
          </a:p>
          <a:p>
            <a:pPr marL="914400" lvl="1" indent="-514350">
              <a:buFont typeface="Arial" panose="020B0604020202020204" pitchFamily="34" charset="0"/>
              <a:buChar char="•"/>
            </a:pPr>
            <a:r>
              <a:rPr lang="en-US" sz="3200" dirty="0"/>
              <a:t>“Would you let us know if and when there are issues you would like us to pray about for you?”</a:t>
            </a:r>
            <a:endParaRPr lang="en-CA" sz="3200" dirty="0"/>
          </a:p>
        </p:txBody>
      </p:sp>
      <p:sp>
        <p:nvSpPr>
          <p:cNvPr id="5" name="Slide Number Placeholder 4">
            <a:extLst>
              <a:ext uri="{FF2B5EF4-FFF2-40B4-BE49-F238E27FC236}">
                <a16:creationId xmlns:a16="http://schemas.microsoft.com/office/drawing/2014/main" id="{DB49BD24-F414-3B9B-D125-E9DBF9B78293}"/>
              </a:ext>
            </a:extLst>
          </p:cNvPr>
          <p:cNvSpPr>
            <a:spLocks noGrp="1"/>
          </p:cNvSpPr>
          <p:nvPr>
            <p:ph type="sldNum" sz="quarter" idx="12"/>
          </p:nvPr>
        </p:nvSpPr>
        <p:spPr/>
        <p:txBody>
          <a:bodyPr/>
          <a:lstStyle/>
          <a:p>
            <a:pPr>
              <a:defRPr/>
            </a:pPr>
            <a:fld id="{D59E1F44-D1A7-4BED-BC47-8DE5F4189558}" type="slidenum">
              <a:rPr lang="en-CA" altLang="en-US" smtClean="0"/>
              <a:pPr>
                <a:defRPr/>
              </a:pPr>
              <a:t>14</a:t>
            </a:fld>
            <a:endParaRPr lang="en-CA" altLang="en-US"/>
          </a:p>
        </p:txBody>
      </p:sp>
      <p:pic>
        <p:nvPicPr>
          <p:cNvPr id="4" name="Picture 3">
            <a:extLst>
              <a:ext uri="{FF2B5EF4-FFF2-40B4-BE49-F238E27FC236}">
                <a16:creationId xmlns:a16="http://schemas.microsoft.com/office/drawing/2014/main" id="{9ED13677-F267-0613-8073-927BB09A1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2224" y="4307595"/>
            <a:ext cx="3664539" cy="2443026"/>
          </a:xfrm>
          <a:prstGeom prst="rect">
            <a:avLst/>
          </a:prstGeom>
        </p:spPr>
      </p:pic>
    </p:spTree>
    <p:extLst>
      <p:ext uri="{BB962C8B-B14F-4D97-AF65-F5344CB8AC3E}">
        <p14:creationId xmlns:p14="http://schemas.microsoft.com/office/powerpoint/2010/main" val="400733922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75DDF-F652-E76D-D917-0B6F4F907E6F}"/>
              </a:ext>
            </a:extLst>
          </p:cNvPr>
          <p:cNvSpPr>
            <a:spLocks noGrp="1"/>
          </p:cNvSpPr>
          <p:nvPr>
            <p:ph idx="1"/>
          </p:nvPr>
        </p:nvSpPr>
        <p:spPr>
          <a:xfrm>
            <a:off x="609600" y="332656"/>
            <a:ext cx="10972800" cy="5793507"/>
          </a:xfrm>
        </p:spPr>
        <p:txBody>
          <a:bodyPr/>
          <a:lstStyle/>
          <a:p>
            <a:pPr marL="514350" indent="-514350" algn="l">
              <a:buFont typeface="+mj-lt"/>
              <a:buAutoNum type="arabicPeriod" startAt="5"/>
            </a:pPr>
            <a:r>
              <a:rPr lang="en-US" sz="3600" dirty="0"/>
              <a:t>Do a survey of people on the streets and store owners in your community. Ask such things as:</a:t>
            </a:r>
          </a:p>
          <a:p>
            <a:pPr marL="914400" lvl="1" indent="-514350"/>
            <a:r>
              <a:rPr lang="en-US" sz="3200" dirty="0"/>
              <a:t>“What do you see as the needs of this community?”</a:t>
            </a:r>
          </a:p>
          <a:p>
            <a:pPr marL="914400" lvl="1" indent="-514350"/>
            <a:r>
              <a:rPr lang="en-US" sz="3200" dirty="0"/>
              <a:t>“How has this community changed, for better or for worse, in recent years?”</a:t>
            </a:r>
          </a:p>
          <a:p>
            <a:pPr marL="914400" lvl="1" indent="-514350"/>
            <a:r>
              <a:rPr lang="en-US" sz="3200" dirty="0"/>
              <a:t>“What might a church contribute to this community?”</a:t>
            </a:r>
            <a:endParaRPr lang="en-CA" sz="3200" dirty="0"/>
          </a:p>
        </p:txBody>
      </p:sp>
      <p:sp>
        <p:nvSpPr>
          <p:cNvPr id="5" name="Slide Number Placeholder 4">
            <a:extLst>
              <a:ext uri="{FF2B5EF4-FFF2-40B4-BE49-F238E27FC236}">
                <a16:creationId xmlns:a16="http://schemas.microsoft.com/office/drawing/2014/main" id="{DB49BD24-F414-3B9B-D125-E9DBF9B78293}"/>
              </a:ext>
            </a:extLst>
          </p:cNvPr>
          <p:cNvSpPr>
            <a:spLocks noGrp="1"/>
          </p:cNvSpPr>
          <p:nvPr>
            <p:ph type="sldNum" sz="quarter" idx="12"/>
          </p:nvPr>
        </p:nvSpPr>
        <p:spPr/>
        <p:txBody>
          <a:bodyPr/>
          <a:lstStyle/>
          <a:p>
            <a:pPr>
              <a:defRPr/>
            </a:pPr>
            <a:fld id="{D59E1F44-D1A7-4BED-BC47-8DE5F4189558}" type="slidenum">
              <a:rPr lang="en-CA" altLang="en-US" smtClean="0"/>
              <a:pPr>
                <a:defRPr/>
              </a:pPr>
              <a:t>15</a:t>
            </a:fld>
            <a:endParaRPr lang="en-CA" altLang="en-US"/>
          </a:p>
        </p:txBody>
      </p:sp>
      <p:pic>
        <p:nvPicPr>
          <p:cNvPr id="6" name="Picture 5">
            <a:extLst>
              <a:ext uri="{FF2B5EF4-FFF2-40B4-BE49-F238E27FC236}">
                <a16:creationId xmlns:a16="http://schemas.microsoft.com/office/drawing/2014/main" id="{D79C0485-7C0C-C3DE-7EA1-2F1970745A32}"/>
              </a:ext>
            </a:extLst>
          </p:cNvPr>
          <p:cNvPicPr>
            <a:picLocks noChangeAspect="1"/>
          </p:cNvPicPr>
          <p:nvPr/>
        </p:nvPicPr>
        <p:blipFill>
          <a:blip r:embed="rId3"/>
          <a:stretch>
            <a:fillRect/>
          </a:stretch>
        </p:blipFill>
        <p:spPr>
          <a:xfrm>
            <a:off x="407368" y="4446612"/>
            <a:ext cx="2419350" cy="2057400"/>
          </a:xfrm>
          <a:prstGeom prst="rect">
            <a:avLst/>
          </a:prstGeom>
        </p:spPr>
      </p:pic>
      <p:pic>
        <p:nvPicPr>
          <p:cNvPr id="8" name="Picture 7">
            <a:extLst>
              <a:ext uri="{FF2B5EF4-FFF2-40B4-BE49-F238E27FC236}">
                <a16:creationId xmlns:a16="http://schemas.microsoft.com/office/drawing/2014/main" id="{D152302B-59B6-3549-9898-8F230037DD57}"/>
              </a:ext>
            </a:extLst>
          </p:cNvPr>
          <p:cNvPicPr>
            <a:picLocks noChangeAspect="1"/>
          </p:cNvPicPr>
          <p:nvPr/>
        </p:nvPicPr>
        <p:blipFill>
          <a:blip r:embed="rId4"/>
          <a:stretch>
            <a:fillRect/>
          </a:stretch>
        </p:blipFill>
        <p:spPr>
          <a:xfrm>
            <a:off x="3686659" y="3861048"/>
            <a:ext cx="2095500" cy="1914525"/>
          </a:xfrm>
          <a:prstGeom prst="rect">
            <a:avLst/>
          </a:prstGeom>
        </p:spPr>
      </p:pic>
      <p:pic>
        <p:nvPicPr>
          <p:cNvPr id="10" name="Picture 9">
            <a:extLst>
              <a:ext uri="{FF2B5EF4-FFF2-40B4-BE49-F238E27FC236}">
                <a16:creationId xmlns:a16="http://schemas.microsoft.com/office/drawing/2014/main" id="{CDF64DDC-184F-E3EB-159E-F3D03C0E6B4D}"/>
              </a:ext>
            </a:extLst>
          </p:cNvPr>
          <p:cNvPicPr>
            <a:picLocks noChangeAspect="1"/>
          </p:cNvPicPr>
          <p:nvPr/>
        </p:nvPicPr>
        <p:blipFill>
          <a:blip r:embed="rId5"/>
          <a:stretch>
            <a:fillRect/>
          </a:stretch>
        </p:blipFill>
        <p:spPr>
          <a:xfrm>
            <a:off x="6642100" y="4675650"/>
            <a:ext cx="2257425" cy="1971675"/>
          </a:xfrm>
          <a:prstGeom prst="rect">
            <a:avLst/>
          </a:prstGeom>
        </p:spPr>
      </p:pic>
      <p:pic>
        <p:nvPicPr>
          <p:cNvPr id="12" name="Picture 11">
            <a:extLst>
              <a:ext uri="{FF2B5EF4-FFF2-40B4-BE49-F238E27FC236}">
                <a16:creationId xmlns:a16="http://schemas.microsoft.com/office/drawing/2014/main" id="{1566527B-02A4-90EF-36EE-A6B1ACB0E6BC}"/>
              </a:ext>
            </a:extLst>
          </p:cNvPr>
          <p:cNvPicPr>
            <a:picLocks noChangeAspect="1"/>
          </p:cNvPicPr>
          <p:nvPr/>
        </p:nvPicPr>
        <p:blipFill>
          <a:blip r:embed="rId6"/>
          <a:stretch>
            <a:fillRect/>
          </a:stretch>
        </p:blipFill>
        <p:spPr>
          <a:xfrm>
            <a:off x="9762321" y="4109889"/>
            <a:ext cx="2266950" cy="2000250"/>
          </a:xfrm>
          <a:prstGeom prst="rect">
            <a:avLst/>
          </a:prstGeom>
        </p:spPr>
      </p:pic>
    </p:spTree>
    <p:extLst>
      <p:ext uri="{BB962C8B-B14F-4D97-AF65-F5344CB8AC3E}">
        <p14:creationId xmlns:p14="http://schemas.microsoft.com/office/powerpoint/2010/main" val="12070868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75DDF-F652-E76D-D917-0B6F4F907E6F}"/>
              </a:ext>
            </a:extLst>
          </p:cNvPr>
          <p:cNvSpPr>
            <a:spLocks noGrp="1"/>
          </p:cNvSpPr>
          <p:nvPr>
            <p:ph idx="1"/>
          </p:nvPr>
        </p:nvSpPr>
        <p:spPr>
          <a:xfrm>
            <a:off x="609600" y="332657"/>
            <a:ext cx="10972800" cy="3024336"/>
          </a:xfrm>
        </p:spPr>
        <p:txBody>
          <a:bodyPr/>
          <a:lstStyle/>
          <a:p>
            <a:pPr marL="514350" indent="-514350" algn="l">
              <a:buFont typeface="+mj-lt"/>
              <a:buAutoNum type="arabicPeriod" startAt="6"/>
            </a:pPr>
            <a:r>
              <a:rPr lang="en-US" sz="3600" dirty="0"/>
              <a:t>Talk to people in other churches in the </a:t>
            </a:r>
            <a:r>
              <a:rPr lang="en-US" sz="3600" dirty="0" err="1"/>
              <a:t>neighbourhood</a:t>
            </a:r>
            <a:r>
              <a:rPr lang="en-US" sz="3600" dirty="0"/>
              <a:t>:</a:t>
            </a:r>
          </a:p>
          <a:p>
            <a:pPr marL="914400" lvl="1" indent="-514350"/>
            <a:r>
              <a:rPr lang="en-US" sz="3200" dirty="0"/>
              <a:t>How are they involved in the </a:t>
            </a:r>
            <a:r>
              <a:rPr lang="en-US" sz="3200" dirty="0" err="1"/>
              <a:t>neighbourhood</a:t>
            </a:r>
            <a:r>
              <a:rPr lang="en-US" sz="3200" dirty="0"/>
              <a:t>? </a:t>
            </a:r>
          </a:p>
          <a:p>
            <a:pPr marL="914400" lvl="1" indent="-514350"/>
            <a:r>
              <a:rPr lang="en-US" sz="3200" dirty="0"/>
              <a:t>What needs are they aware of? </a:t>
            </a:r>
          </a:p>
          <a:p>
            <a:pPr marL="914400" lvl="1" indent="-514350"/>
            <a:r>
              <a:rPr lang="en-US" sz="3200" dirty="0"/>
              <a:t>Can they see ways in which the different churches’ efforts might be complementary?</a:t>
            </a:r>
            <a:endParaRPr lang="en-CA" sz="3200" dirty="0"/>
          </a:p>
        </p:txBody>
      </p:sp>
      <p:sp>
        <p:nvSpPr>
          <p:cNvPr id="5" name="Slide Number Placeholder 4">
            <a:extLst>
              <a:ext uri="{FF2B5EF4-FFF2-40B4-BE49-F238E27FC236}">
                <a16:creationId xmlns:a16="http://schemas.microsoft.com/office/drawing/2014/main" id="{DB49BD24-F414-3B9B-D125-E9DBF9B78293}"/>
              </a:ext>
            </a:extLst>
          </p:cNvPr>
          <p:cNvSpPr>
            <a:spLocks noGrp="1"/>
          </p:cNvSpPr>
          <p:nvPr>
            <p:ph type="sldNum" sz="quarter" idx="12"/>
          </p:nvPr>
        </p:nvSpPr>
        <p:spPr/>
        <p:txBody>
          <a:bodyPr/>
          <a:lstStyle/>
          <a:p>
            <a:pPr>
              <a:defRPr/>
            </a:pPr>
            <a:fld id="{D59E1F44-D1A7-4BED-BC47-8DE5F4189558}" type="slidenum">
              <a:rPr lang="en-CA" altLang="en-US" smtClean="0"/>
              <a:pPr>
                <a:defRPr/>
              </a:pPr>
              <a:t>16</a:t>
            </a:fld>
            <a:endParaRPr lang="en-CA" altLang="en-US"/>
          </a:p>
        </p:txBody>
      </p:sp>
      <p:pic>
        <p:nvPicPr>
          <p:cNvPr id="4" name="Picture 3">
            <a:extLst>
              <a:ext uri="{FF2B5EF4-FFF2-40B4-BE49-F238E27FC236}">
                <a16:creationId xmlns:a16="http://schemas.microsoft.com/office/drawing/2014/main" id="{201A8E97-F53A-70BD-8CFD-769674441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76" y="3804543"/>
            <a:ext cx="1771650" cy="2581275"/>
          </a:xfrm>
          <a:prstGeom prst="rect">
            <a:avLst/>
          </a:prstGeom>
        </p:spPr>
      </p:pic>
      <p:pic>
        <p:nvPicPr>
          <p:cNvPr id="9" name="Picture 8">
            <a:extLst>
              <a:ext uri="{FF2B5EF4-FFF2-40B4-BE49-F238E27FC236}">
                <a16:creationId xmlns:a16="http://schemas.microsoft.com/office/drawing/2014/main" id="{A401F29C-2755-FFEE-9E80-6D080259A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6080" y="3931220"/>
            <a:ext cx="2327920" cy="2327920"/>
          </a:xfrm>
          <a:prstGeom prst="rect">
            <a:avLst/>
          </a:prstGeom>
        </p:spPr>
      </p:pic>
      <p:pic>
        <p:nvPicPr>
          <p:cNvPr id="17" name="Picture 16">
            <a:extLst>
              <a:ext uri="{FF2B5EF4-FFF2-40B4-BE49-F238E27FC236}">
                <a16:creationId xmlns:a16="http://schemas.microsoft.com/office/drawing/2014/main" id="{43C18C7A-7C0D-3663-7BF4-868AAD910AFE}"/>
              </a:ext>
            </a:extLst>
          </p:cNvPr>
          <p:cNvPicPr>
            <a:picLocks noChangeAspect="1"/>
          </p:cNvPicPr>
          <p:nvPr/>
        </p:nvPicPr>
        <p:blipFill>
          <a:blip r:embed="rId5"/>
          <a:stretch>
            <a:fillRect/>
          </a:stretch>
        </p:blipFill>
        <p:spPr>
          <a:xfrm>
            <a:off x="9940973" y="2701419"/>
            <a:ext cx="1771651" cy="1819533"/>
          </a:xfrm>
          <a:prstGeom prst="rect">
            <a:avLst/>
          </a:prstGeom>
        </p:spPr>
      </p:pic>
      <p:pic>
        <p:nvPicPr>
          <p:cNvPr id="19" name="Picture 18">
            <a:extLst>
              <a:ext uri="{FF2B5EF4-FFF2-40B4-BE49-F238E27FC236}">
                <a16:creationId xmlns:a16="http://schemas.microsoft.com/office/drawing/2014/main" id="{8F0F3448-1E3B-D626-0EC5-2B9A3951DB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3712" y="3212976"/>
            <a:ext cx="2227288" cy="2227288"/>
          </a:xfrm>
          <a:prstGeom prst="rect">
            <a:avLst/>
          </a:prstGeom>
        </p:spPr>
      </p:pic>
    </p:spTree>
    <p:extLst>
      <p:ext uri="{BB962C8B-B14F-4D97-AF65-F5344CB8AC3E}">
        <p14:creationId xmlns:p14="http://schemas.microsoft.com/office/powerpoint/2010/main" val="257275302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75DDF-F652-E76D-D917-0B6F4F907E6F}"/>
              </a:ext>
            </a:extLst>
          </p:cNvPr>
          <p:cNvSpPr>
            <a:spLocks noGrp="1"/>
          </p:cNvSpPr>
          <p:nvPr>
            <p:ph idx="1"/>
          </p:nvPr>
        </p:nvSpPr>
        <p:spPr>
          <a:xfrm>
            <a:off x="609600" y="332657"/>
            <a:ext cx="10972800" cy="3024336"/>
          </a:xfrm>
        </p:spPr>
        <p:txBody>
          <a:bodyPr/>
          <a:lstStyle/>
          <a:p>
            <a:pPr marL="514350" indent="-514350" algn="l">
              <a:buFont typeface="+mj-lt"/>
              <a:buAutoNum type="arabicPeriod" startAt="7"/>
            </a:pPr>
            <a:r>
              <a:rPr lang="en-US" dirty="0"/>
              <a:t>Discuss the findings with your church leaders, and ask God for direction. Don’t be afraid to start, and don’t be afraid to make mistakes. Make haste slowly!</a:t>
            </a:r>
            <a:endParaRPr lang="en-CA" dirty="0"/>
          </a:p>
        </p:txBody>
      </p:sp>
      <p:sp>
        <p:nvSpPr>
          <p:cNvPr id="5" name="Slide Number Placeholder 4">
            <a:extLst>
              <a:ext uri="{FF2B5EF4-FFF2-40B4-BE49-F238E27FC236}">
                <a16:creationId xmlns:a16="http://schemas.microsoft.com/office/drawing/2014/main" id="{DB49BD24-F414-3B9B-D125-E9DBF9B78293}"/>
              </a:ext>
            </a:extLst>
          </p:cNvPr>
          <p:cNvSpPr>
            <a:spLocks noGrp="1"/>
          </p:cNvSpPr>
          <p:nvPr>
            <p:ph type="sldNum" sz="quarter" idx="12"/>
          </p:nvPr>
        </p:nvSpPr>
        <p:spPr/>
        <p:txBody>
          <a:bodyPr/>
          <a:lstStyle/>
          <a:p>
            <a:pPr>
              <a:defRPr/>
            </a:pPr>
            <a:fld id="{D59E1F44-D1A7-4BED-BC47-8DE5F4189558}" type="slidenum">
              <a:rPr lang="en-CA" altLang="en-US" smtClean="0"/>
              <a:pPr>
                <a:defRPr/>
              </a:pPr>
              <a:t>17</a:t>
            </a:fld>
            <a:endParaRPr lang="en-CA" altLang="en-US"/>
          </a:p>
        </p:txBody>
      </p:sp>
      <p:pic>
        <p:nvPicPr>
          <p:cNvPr id="6" name="Picture 5">
            <a:extLst>
              <a:ext uri="{FF2B5EF4-FFF2-40B4-BE49-F238E27FC236}">
                <a16:creationId xmlns:a16="http://schemas.microsoft.com/office/drawing/2014/main" id="{CCE75F17-9C62-D8FE-1617-3096671FB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0096" y="1484784"/>
            <a:ext cx="4733137" cy="4722130"/>
          </a:xfrm>
          <a:prstGeom prst="rect">
            <a:avLst/>
          </a:prstGeom>
        </p:spPr>
      </p:pic>
    </p:spTree>
    <p:extLst>
      <p:ext uri="{BB962C8B-B14F-4D97-AF65-F5344CB8AC3E}">
        <p14:creationId xmlns:p14="http://schemas.microsoft.com/office/powerpoint/2010/main" val="1835323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EF6000B-B545-F397-2CA3-F8E23C81223B}"/>
              </a:ext>
            </a:extLst>
          </p:cNvPr>
          <p:cNvSpPr>
            <a:spLocks noGrp="1"/>
          </p:cNvSpPr>
          <p:nvPr>
            <p:ph type="ftr" sz="quarter" idx="4294967295"/>
          </p:nvPr>
        </p:nvSpPr>
        <p:spPr>
          <a:xfrm>
            <a:off x="4165600" y="6356350"/>
            <a:ext cx="3860800" cy="365125"/>
          </a:xfrm>
        </p:spPr>
        <p:txBody>
          <a:bodyPr/>
          <a:lstStyle/>
          <a:p>
            <a:pPr>
              <a:defRPr/>
            </a:pPr>
            <a:r>
              <a:rPr lang="en-CA"/>
              <a:t>Reimagining Church 5</a:t>
            </a:r>
            <a:endParaRPr lang="en-CA" dirty="0"/>
          </a:p>
        </p:txBody>
      </p:sp>
      <p:sp>
        <p:nvSpPr>
          <p:cNvPr id="5" name="Slide Number Placeholder 4">
            <a:extLst>
              <a:ext uri="{FF2B5EF4-FFF2-40B4-BE49-F238E27FC236}">
                <a16:creationId xmlns:a16="http://schemas.microsoft.com/office/drawing/2014/main" id="{BA79404F-6966-7388-381B-89B223B693E4}"/>
              </a:ext>
            </a:extLst>
          </p:cNvPr>
          <p:cNvSpPr>
            <a:spLocks noGrp="1"/>
          </p:cNvSpPr>
          <p:nvPr>
            <p:ph type="sldNum" sz="quarter" idx="12"/>
          </p:nvPr>
        </p:nvSpPr>
        <p:spPr/>
        <p:txBody>
          <a:bodyPr/>
          <a:lstStyle/>
          <a:p>
            <a:pPr>
              <a:defRPr/>
            </a:pPr>
            <a:fld id="{D59E1F44-D1A7-4BED-BC47-8DE5F4189558}" type="slidenum">
              <a:rPr lang="en-CA" altLang="en-US" smtClean="0"/>
              <a:pPr>
                <a:defRPr/>
              </a:pPr>
              <a:t>18</a:t>
            </a:fld>
            <a:endParaRPr lang="en-CA" altLang="en-US"/>
          </a:p>
        </p:txBody>
      </p:sp>
      <p:pic>
        <p:nvPicPr>
          <p:cNvPr id="7" name="Picture 6">
            <a:extLst>
              <a:ext uri="{FF2B5EF4-FFF2-40B4-BE49-F238E27FC236}">
                <a16:creationId xmlns:a16="http://schemas.microsoft.com/office/drawing/2014/main" id="{6ADF2A04-48C2-0F96-D81E-AF12C9A776D5}"/>
              </a:ext>
            </a:extLst>
          </p:cNvPr>
          <p:cNvPicPr>
            <a:picLocks noChangeAspect="1"/>
          </p:cNvPicPr>
          <p:nvPr/>
        </p:nvPicPr>
        <p:blipFill>
          <a:blip r:embed="rId3"/>
          <a:stretch>
            <a:fillRect/>
          </a:stretch>
        </p:blipFill>
        <p:spPr>
          <a:xfrm>
            <a:off x="1919536" y="57939"/>
            <a:ext cx="8594433" cy="6445825"/>
          </a:xfrm>
          <a:prstGeom prst="rect">
            <a:avLst/>
          </a:prstGeom>
        </p:spPr>
      </p:pic>
    </p:spTree>
    <p:extLst>
      <p:ext uri="{BB962C8B-B14F-4D97-AF65-F5344CB8AC3E}">
        <p14:creationId xmlns:p14="http://schemas.microsoft.com/office/powerpoint/2010/main" val="18823969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52371D-8C49-4830-3A16-E2125106A00A}"/>
              </a:ext>
            </a:extLst>
          </p:cNvPr>
          <p:cNvSpPr>
            <a:spLocks noGrp="1"/>
          </p:cNvSpPr>
          <p:nvPr>
            <p:ph type="ctrTitle"/>
          </p:nvPr>
        </p:nvSpPr>
        <p:spPr/>
        <p:txBody>
          <a:bodyPr/>
          <a:lstStyle/>
          <a:p>
            <a:pPr algn="ctr"/>
            <a:r>
              <a:rPr lang="en-CA" dirty="0"/>
              <a:t>Time for Reflection</a:t>
            </a:r>
          </a:p>
        </p:txBody>
      </p:sp>
      <p:sp>
        <p:nvSpPr>
          <p:cNvPr id="5" name="Subtitle 4">
            <a:extLst>
              <a:ext uri="{FF2B5EF4-FFF2-40B4-BE49-F238E27FC236}">
                <a16:creationId xmlns:a16="http://schemas.microsoft.com/office/drawing/2014/main" id="{FF38740A-1483-C2C4-32F9-9EF7F07A48D9}"/>
              </a:ext>
            </a:extLst>
          </p:cNvPr>
          <p:cNvSpPr>
            <a:spLocks noGrp="1"/>
          </p:cNvSpPr>
          <p:nvPr>
            <p:ph type="subTitle" idx="1"/>
          </p:nvPr>
        </p:nvSpPr>
        <p:spPr/>
        <p:txBody>
          <a:bodyPr/>
          <a:lstStyle/>
          <a:p>
            <a:endParaRPr lang="en-CA"/>
          </a:p>
        </p:txBody>
      </p:sp>
      <p:sp>
        <p:nvSpPr>
          <p:cNvPr id="3" name="Slide Number Placeholder 2">
            <a:extLst>
              <a:ext uri="{FF2B5EF4-FFF2-40B4-BE49-F238E27FC236}">
                <a16:creationId xmlns:a16="http://schemas.microsoft.com/office/drawing/2014/main" id="{CB0E6B33-79C4-9D94-0A40-219798DC7B46}"/>
              </a:ext>
            </a:extLst>
          </p:cNvPr>
          <p:cNvSpPr>
            <a:spLocks noGrp="1"/>
          </p:cNvSpPr>
          <p:nvPr>
            <p:ph type="sldNum" sz="quarter" idx="12"/>
          </p:nvPr>
        </p:nvSpPr>
        <p:spPr/>
        <p:txBody>
          <a:bodyPr/>
          <a:lstStyle/>
          <a:p>
            <a:pPr>
              <a:defRPr/>
            </a:pPr>
            <a:fld id="{2318C1DF-8D1B-4FD2-8150-7C92E10DB314}" type="slidenum">
              <a:rPr lang="en-CA" altLang="en-US" smtClean="0"/>
              <a:pPr>
                <a:defRPr/>
              </a:pPr>
              <a:t>19</a:t>
            </a:fld>
            <a:endParaRPr lang="en-CA" altLang="en-US"/>
          </a:p>
        </p:txBody>
      </p:sp>
    </p:spTree>
    <p:extLst>
      <p:ext uri="{BB962C8B-B14F-4D97-AF65-F5344CB8AC3E}">
        <p14:creationId xmlns:p14="http://schemas.microsoft.com/office/powerpoint/2010/main" val="8382308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2EEBFC-CB1A-2F2D-C35C-E6611F1D9DFC}"/>
              </a:ext>
            </a:extLst>
          </p:cNvPr>
          <p:cNvSpPr>
            <a:spLocks noGrp="1"/>
          </p:cNvSpPr>
          <p:nvPr>
            <p:ph idx="1"/>
          </p:nvPr>
        </p:nvSpPr>
        <p:spPr>
          <a:xfrm>
            <a:off x="191344" y="260648"/>
            <a:ext cx="11737304" cy="5865515"/>
          </a:xfrm>
        </p:spPr>
        <p:txBody>
          <a:bodyPr/>
          <a:lstStyle/>
          <a:p>
            <a:pPr marL="0" indent="0">
              <a:buNone/>
            </a:pPr>
            <a:r>
              <a:rPr lang="en-CA" sz="2800" dirty="0"/>
              <a:t>We believe in God</a:t>
            </a:r>
            <a:br>
              <a:rPr lang="en-CA" sz="2800" dirty="0"/>
            </a:br>
            <a:r>
              <a:rPr lang="en-CA" sz="2800" b="1" dirty="0"/>
              <a:t>The one who reveals new life when all seems dead.</a:t>
            </a:r>
          </a:p>
          <a:p>
            <a:pPr marL="0" indent="0">
              <a:buNone/>
            </a:pPr>
            <a:r>
              <a:rPr lang="en-CA" sz="2800" dirty="0"/>
              <a:t>We believe in the New</a:t>
            </a:r>
            <a:br>
              <a:rPr lang="en-CA" sz="2800" dirty="0"/>
            </a:br>
            <a:r>
              <a:rPr lang="en-CA" sz="2800" b="1" dirty="0"/>
              <a:t>In the incarnation, which renews the face of the earth.</a:t>
            </a:r>
          </a:p>
          <a:p>
            <a:pPr marL="0" indent="0">
              <a:buNone/>
            </a:pPr>
            <a:r>
              <a:rPr lang="en-CA" sz="2800" dirty="0"/>
              <a:t>We believe in Christ</a:t>
            </a:r>
            <a:br>
              <a:rPr lang="en-CA" sz="2800" dirty="0"/>
            </a:br>
            <a:r>
              <a:rPr lang="en-CA" sz="2800" b="1" dirty="0"/>
              <a:t>the pledge to us of God’s promise of new life.</a:t>
            </a:r>
          </a:p>
          <a:p>
            <a:pPr marL="0" indent="0">
              <a:buNone/>
            </a:pPr>
            <a:r>
              <a:rPr lang="en-CA" sz="2800" dirty="0"/>
              <a:t>We believe in the New</a:t>
            </a:r>
            <a:br>
              <a:rPr lang="en-CA" sz="2800" dirty="0"/>
            </a:br>
            <a:r>
              <a:rPr lang="en-CA" sz="2800" b="1" dirty="0"/>
              <a:t>in the possibilities in our midst that challenge us to see with new eyes.</a:t>
            </a:r>
          </a:p>
          <a:p>
            <a:pPr marL="0" indent="0">
              <a:buNone/>
            </a:pPr>
            <a:r>
              <a:rPr lang="en-CA" sz="2800" dirty="0"/>
              <a:t>We believe in the Spirit</a:t>
            </a:r>
            <a:br>
              <a:rPr lang="en-CA" sz="2800" dirty="0"/>
            </a:br>
            <a:r>
              <a:rPr lang="en-CA" sz="2800" b="1" dirty="0"/>
              <a:t>whose power within enables us to make things new.</a:t>
            </a:r>
          </a:p>
          <a:p>
            <a:pPr marL="0" indent="0">
              <a:buNone/>
            </a:pPr>
            <a:r>
              <a:rPr lang="en-CA" sz="2800" dirty="0"/>
              <a:t>We believe in the New</a:t>
            </a:r>
            <a:br>
              <a:rPr lang="en-CA" sz="2800" dirty="0"/>
            </a:br>
            <a:r>
              <a:rPr lang="en-CA" sz="2800" b="1" dirty="0"/>
              <a:t>the new heaven and earth coming to birth before our eyes.</a:t>
            </a:r>
          </a:p>
        </p:txBody>
      </p:sp>
      <p:sp>
        <p:nvSpPr>
          <p:cNvPr id="4" name="Slide Number Placeholder 3">
            <a:extLst>
              <a:ext uri="{FF2B5EF4-FFF2-40B4-BE49-F238E27FC236}">
                <a16:creationId xmlns:a16="http://schemas.microsoft.com/office/drawing/2014/main" id="{FAB13465-D026-4BC2-B6E8-CA070046F3D8}"/>
              </a:ext>
            </a:extLst>
          </p:cNvPr>
          <p:cNvSpPr>
            <a:spLocks noGrp="1"/>
          </p:cNvSpPr>
          <p:nvPr>
            <p:ph type="sldNum" sz="quarter" idx="12"/>
          </p:nvPr>
        </p:nvSpPr>
        <p:spPr/>
        <p:txBody>
          <a:bodyPr/>
          <a:lstStyle/>
          <a:p>
            <a:pPr>
              <a:defRPr/>
            </a:pPr>
            <a:fld id="{D59E1F44-D1A7-4BED-BC47-8DE5F4189558}" type="slidenum">
              <a:rPr lang="en-CA" altLang="en-US" smtClean="0"/>
              <a:pPr>
                <a:defRPr/>
              </a:pPr>
              <a:t>20</a:t>
            </a:fld>
            <a:endParaRPr lang="en-CA" altLang="en-US"/>
          </a:p>
        </p:txBody>
      </p:sp>
    </p:spTree>
    <p:extLst>
      <p:ext uri="{BB962C8B-B14F-4D97-AF65-F5344CB8AC3E}">
        <p14:creationId xmlns:p14="http://schemas.microsoft.com/office/powerpoint/2010/main" val="22948111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A2A5-2723-D28F-AF8F-DA5398526EFE}"/>
              </a:ext>
            </a:extLst>
          </p:cNvPr>
          <p:cNvSpPr>
            <a:spLocks noGrp="1"/>
          </p:cNvSpPr>
          <p:nvPr>
            <p:ph type="title"/>
          </p:nvPr>
        </p:nvSpPr>
        <p:spPr/>
        <p:txBody>
          <a:bodyPr/>
          <a:lstStyle/>
          <a:p>
            <a:r>
              <a:rPr lang="en-CA" dirty="0">
                <a:solidFill>
                  <a:schemeClr val="bg1"/>
                </a:solidFill>
              </a:rPr>
              <a:t>The View From Here</a:t>
            </a:r>
          </a:p>
        </p:txBody>
      </p:sp>
      <p:sp>
        <p:nvSpPr>
          <p:cNvPr id="5" name="Slide Number Placeholder 4">
            <a:extLst>
              <a:ext uri="{FF2B5EF4-FFF2-40B4-BE49-F238E27FC236}">
                <a16:creationId xmlns:a16="http://schemas.microsoft.com/office/drawing/2014/main" id="{93DB7457-6C7D-3C78-2455-16B2386781B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F80A4A-5CAA-414A-B7A0-A583680302D0}" type="slidenum">
              <a:rPr lang="en-CA" altLang="en-US"/>
              <a:pPr/>
              <a:t>21</a:t>
            </a:fld>
            <a:endParaRPr lang="en-CA" altLang="en-US"/>
          </a:p>
        </p:txBody>
      </p:sp>
      <p:sp>
        <p:nvSpPr>
          <p:cNvPr id="8" name="Content Placeholder 7">
            <a:extLst>
              <a:ext uri="{FF2B5EF4-FFF2-40B4-BE49-F238E27FC236}">
                <a16:creationId xmlns:a16="http://schemas.microsoft.com/office/drawing/2014/main" id="{BE52FF15-F3EE-AA59-5BAF-178E00A9F69C}"/>
              </a:ext>
            </a:extLst>
          </p:cNvPr>
          <p:cNvSpPr>
            <a:spLocks noGrp="1"/>
          </p:cNvSpPr>
          <p:nvPr>
            <p:ph idx="1"/>
          </p:nvPr>
        </p:nvSpPr>
        <p:spPr/>
        <p:txBody>
          <a:bodyPr/>
          <a:lstStyle/>
          <a:p>
            <a:r>
              <a:rPr lang="en-CA" dirty="0">
                <a:solidFill>
                  <a:schemeClr val="bg1"/>
                </a:solidFill>
              </a:rPr>
              <a:t>What have you learned?</a:t>
            </a:r>
          </a:p>
          <a:p>
            <a:r>
              <a:rPr lang="en-CA" dirty="0">
                <a:solidFill>
                  <a:schemeClr val="bg1"/>
                </a:solidFill>
              </a:rPr>
              <a:t>What might God be calling you to?</a:t>
            </a:r>
          </a:p>
          <a:p>
            <a:r>
              <a:rPr lang="en-CA" dirty="0">
                <a:solidFill>
                  <a:schemeClr val="bg1"/>
                </a:solidFill>
              </a:rPr>
              <a:t>What might the next step be?</a:t>
            </a:r>
          </a:p>
          <a:p>
            <a:r>
              <a:rPr lang="en-CA" dirty="0">
                <a:solidFill>
                  <a:schemeClr val="bg1"/>
                </a:solidFill>
              </a:rPr>
              <a:t>If you have an idea about that, what’s the first thing you need to do?</a:t>
            </a:r>
          </a:p>
          <a:p>
            <a:r>
              <a:rPr lang="en-CA" dirty="0">
                <a:solidFill>
                  <a:schemeClr val="bg1"/>
                </a:solidFill>
              </a:rPr>
              <a:t>What resources do you need?</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8">
            <a:extLst>
              <a:ext uri="{FF2B5EF4-FFF2-40B4-BE49-F238E27FC236}">
                <a16:creationId xmlns:a16="http://schemas.microsoft.com/office/drawing/2014/main" id="{8B4B4A0B-4C8E-C291-DB3E-0B03EC1A6665}"/>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US" altLang="en-US" sz="1200" b="1">
              <a:solidFill>
                <a:schemeClr val="bg1"/>
              </a:solidFill>
              <a:latin typeface="Tahoma" panose="020B0604030504040204" pitchFamily="34" charset="0"/>
            </a:endParaRPr>
          </a:p>
        </p:txBody>
      </p:sp>
      <p:sp>
        <p:nvSpPr>
          <p:cNvPr id="4" name="Title 3">
            <a:extLst>
              <a:ext uri="{FF2B5EF4-FFF2-40B4-BE49-F238E27FC236}">
                <a16:creationId xmlns:a16="http://schemas.microsoft.com/office/drawing/2014/main" id="{E2A7C88D-2483-4736-4630-64FDAEBF7E1E}"/>
              </a:ext>
            </a:extLst>
          </p:cNvPr>
          <p:cNvSpPr>
            <a:spLocks noGrp="1"/>
          </p:cNvSpPr>
          <p:nvPr>
            <p:ph type="title"/>
          </p:nvPr>
        </p:nvSpPr>
        <p:spPr/>
        <p:txBody>
          <a:bodyPr/>
          <a:lstStyle/>
          <a:p>
            <a:r>
              <a:rPr lang="en-CA" dirty="0"/>
              <a:t>Prayer</a:t>
            </a:r>
          </a:p>
        </p:txBody>
      </p:sp>
      <p:sp>
        <p:nvSpPr>
          <p:cNvPr id="5" name="Content Placeholder 4">
            <a:extLst>
              <a:ext uri="{FF2B5EF4-FFF2-40B4-BE49-F238E27FC236}">
                <a16:creationId xmlns:a16="http://schemas.microsoft.com/office/drawing/2014/main" id="{60338D1A-F955-403E-6B0F-D536EE4B399A}"/>
              </a:ext>
            </a:extLst>
          </p:cNvPr>
          <p:cNvSpPr>
            <a:spLocks noGrp="1"/>
          </p:cNvSpPr>
          <p:nvPr>
            <p:ph idx="1"/>
          </p:nvPr>
        </p:nvSpPr>
        <p:spPr/>
        <p:txBody>
          <a:bodyPr/>
          <a:lstStyle/>
          <a:p>
            <a:pPr marL="0" indent="0">
              <a:buNone/>
            </a:pPr>
            <a:r>
              <a:rPr lang="en-CA" dirty="0"/>
              <a:t>Christ now sits at the right hand of the Creator and calls us into God’s future.</a:t>
            </a:r>
          </a:p>
          <a:p>
            <a:pPr marL="0" indent="0">
              <a:buNone/>
            </a:pPr>
            <a:r>
              <a:rPr lang="en-CA" dirty="0"/>
              <a:t>God going ahead of us assures us about what is new.</a:t>
            </a:r>
          </a:p>
          <a:p>
            <a:pPr marL="0" indent="0">
              <a:buNone/>
            </a:pPr>
            <a:r>
              <a:rPr lang="en-CA" dirty="0"/>
              <a:t>May the Lord who lies ahead of us and beckons us forward, teach us to trust the unknown and to embrace new life, now and every day.</a:t>
            </a:r>
          </a:p>
          <a:p>
            <a:pPr marL="0" indent="0">
              <a:buNone/>
            </a:pPr>
            <a:r>
              <a:rPr lang="en-CA" dirty="0"/>
              <a:t>Amen.</a:t>
            </a:r>
          </a:p>
        </p:txBody>
      </p:sp>
      <p:sp>
        <p:nvSpPr>
          <p:cNvPr id="6" name="Slide Number Placeholder 5">
            <a:extLst>
              <a:ext uri="{FF2B5EF4-FFF2-40B4-BE49-F238E27FC236}">
                <a16:creationId xmlns:a16="http://schemas.microsoft.com/office/drawing/2014/main" id="{C7C5BEAE-A341-1B4A-184B-F45F6579E24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FBE468-9A82-4967-9D0E-E762652E213F}" type="slidenum">
              <a:rPr lang="en-CA" altLang="en-US">
                <a:solidFill>
                  <a:srgbClr val="898989"/>
                </a:solidFill>
                <a:latin typeface="Calibri" panose="020F0502020204030204" pitchFamily="34" charset="0"/>
              </a:rPr>
              <a:pPr eaLnBrk="1" hangingPunct="1"/>
              <a:t>22</a:t>
            </a:fld>
            <a:endParaRPr lang="en-CA" altLang="en-US">
              <a:solidFill>
                <a:srgbClr val="898989"/>
              </a:solidFill>
              <a:latin typeface="Calibri" panose="020F0502020204030204" pitchFamily="34" charset="0"/>
            </a:endParaRPr>
          </a:p>
        </p:txBody>
      </p:sp>
      <p:sp>
        <p:nvSpPr>
          <p:cNvPr id="7" name="Footer Placeholder 6">
            <a:extLst>
              <a:ext uri="{FF2B5EF4-FFF2-40B4-BE49-F238E27FC236}">
                <a16:creationId xmlns:a16="http://schemas.microsoft.com/office/drawing/2014/main" id="{E94C7359-C142-665B-D766-0DABE7F26E81}"/>
              </a:ext>
            </a:extLst>
          </p:cNvPr>
          <p:cNvSpPr>
            <a:spLocks noGrp="1"/>
          </p:cNvSpPr>
          <p:nvPr>
            <p:ph type="ftr" sz="quarter" idx="4294967295"/>
          </p:nvPr>
        </p:nvSpPr>
        <p:spPr>
          <a:xfrm>
            <a:off x="0" y="6356350"/>
            <a:ext cx="3860800" cy="365125"/>
          </a:xfrm>
        </p:spPr>
        <p:txBody>
          <a:bodyPr/>
          <a:lstStyle/>
          <a:p>
            <a:pPr>
              <a:defRPr/>
            </a:pPr>
            <a:r>
              <a:rPr lang="en-CA"/>
              <a:t>Reimagining Church 5</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967FE-7E34-0DD4-B5C9-C5BC9B325D35}"/>
              </a:ext>
            </a:extLst>
          </p:cNvPr>
          <p:cNvSpPr>
            <a:spLocks noGrp="1"/>
          </p:cNvSpPr>
          <p:nvPr>
            <p:ph type="ctrTitle"/>
          </p:nvPr>
        </p:nvSpPr>
        <p:spPr/>
        <p:txBody>
          <a:bodyPr/>
          <a:lstStyle/>
          <a:p>
            <a:pPr algn="ctr"/>
            <a:r>
              <a:rPr lang="en-CA" dirty="0"/>
              <a:t>Getting “Out of the Box”</a:t>
            </a:r>
          </a:p>
        </p:txBody>
      </p:sp>
      <p:sp>
        <p:nvSpPr>
          <p:cNvPr id="5" name="Subtitle 4">
            <a:extLst>
              <a:ext uri="{FF2B5EF4-FFF2-40B4-BE49-F238E27FC236}">
                <a16:creationId xmlns:a16="http://schemas.microsoft.com/office/drawing/2014/main" id="{CA9B8859-967D-2F00-ED1E-299054320BAF}"/>
              </a:ext>
            </a:extLst>
          </p:cNvPr>
          <p:cNvSpPr>
            <a:spLocks noGrp="1"/>
          </p:cNvSpPr>
          <p:nvPr>
            <p:ph type="subTitle" idx="1"/>
          </p:nvPr>
        </p:nvSpPr>
        <p:spPr/>
        <p:txBody>
          <a:bodyPr/>
          <a:lstStyle/>
          <a:p>
            <a:endParaRPr lang="en-CA"/>
          </a:p>
        </p:txBody>
      </p:sp>
      <p:sp>
        <p:nvSpPr>
          <p:cNvPr id="4" name="Slide Number Placeholder 3">
            <a:extLst>
              <a:ext uri="{FF2B5EF4-FFF2-40B4-BE49-F238E27FC236}">
                <a16:creationId xmlns:a16="http://schemas.microsoft.com/office/drawing/2014/main" id="{159F3657-C427-888C-9440-D77BA400D4A4}"/>
              </a:ext>
            </a:extLst>
          </p:cNvPr>
          <p:cNvSpPr>
            <a:spLocks noGrp="1"/>
          </p:cNvSpPr>
          <p:nvPr>
            <p:ph type="sldNum" sz="quarter" idx="12"/>
          </p:nvPr>
        </p:nvSpPr>
        <p:spPr/>
        <p:txBody>
          <a:bodyPr/>
          <a:lstStyle/>
          <a:p>
            <a:pPr>
              <a:defRPr/>
            </a:pPr>
            <a:fld id="{D59E1F44-D1A7-4BED-BC47-8DE5F4189558}" type="slidenum">
              <a:rPr lang="en-CA" altLang="en-US" smtClean="0"/>
              <a:pPr>
                <a:defRPr/>
              </a:pPr>
              <a:t>23</a:t>
            </a:fld>
            <a:endParaRPr lang="en-CA" altLang="en-US"/>
          </a:p>
        </p:txBody>
      </p:sp>
      <p:pic>
        <p:nvPicPr>
          <p:cNvPr id="7" name="Picture 6">
            <a:extLst>
              <a:ext uri="{FF2B5EF4-FFF2-40B4-BE49-F238E27FC236}">
                <a16:creationId xmlns:a16="http://schemas.microsoft.com/office/drawing/2014/main" id="{FD1CC643-0393-BA5B-5FC0-F01EF9F9F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11" y="4114801"/>
            <a:ext cx="3854822" cy="2743199"/>
          </a:xfrm>
          <a:prstGeom prst="rect">
            <a:avLst/>
          </a:prstGeom>
        </p:spPr>
      </p:pic>
      <p:pic>
        <p:nvPicPr>
          <p:cNvPr id="9" name="Picture 8">
            <a:extLst>
              <a:ext uri="{FF2B5EF4-FFF2-40B4-BE49-F238E27FC236}">
                <a16:creationId xmlns:a16="http://schemas.microsoft.com/office/drawing/2014/main" id="{6AAF8BE2-3B41-871B-C2AC-9D8F6D69B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7770" y="0"/>
            <a:ext cx="3358702" cy="2230388"/>
          </a:xfrm>
          <a:prstGeom prst="rect">
            <a:avLst/>
          </a:prstGeom>
        </p:spPr>
      </p:pic>
    </p:spTree>
    <p:extLst>
      <p:ext uri="{BB962C8B-B14F-4D97-AF65-F5344CB8AC3E}">
        <p14:creationId xmlns:p14="http://schemas.microsoft.com/office/powerpoint/2010/main" val="232425832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7EEB-3E23-86FD-3324-32CE42A9A0E5}"/>
              </a:ext>
            </a:extLst>
          </p:cNvPr>
          <p:cNvSpPr>
            <a:spLocks noGrp="1"/>
          </p:cNvSpPr>
          <p:nvPr>
            <p:ph type="title"/>
          </p:nvPr>
        </p:nvSpPr>
        <p:spPr/>
        <p:txBody>
          <a:bodyPr/>
          <a:lstStyle/>
          <a:p>
            <a:r>
              <a:rPr lang="en-CA" dirty="0"/>
              <a:t>For Discussion</a:t>
            </a:r>
          </a:p>
        </p:txBody>
      </p:sp>
      <p:sp>
        <p:nvSpPr>
          <p:cNvPr id="3" name="Content Placeholder 2">
            <a:extLst>
              <a:ext uri="{FF2B5EF4-FFF2-40B4-BE49-F238E27FC236}">
                <a16:creationId xmlns:a16="http://schemas.microsoft.com/office/drawing/2014/main" id="{BD879F48-6A05-85A4-2D5D-119CB27E1BF1}"/>
              </a:ext>
            </a:extLst>
          </p:cNvPr>
          <p:cNvSpPr>
            <a:spLocks noGrp="1"/>
          </p:cNvSpPr>
          <p:nvPr>
            <p:ph idx="1"/>
          </p:nvPr>
        </p:nvSpPr>
        <p:spPr/>
        <p:txBody>
          <a:bodyPr/>
          <a:lstStyle/>
          <a:p>
            <a:r>
              <a:rPr lang="en-US" dirty="0"/>
              <a:t>What have you learned?</a:t>
            </a:r>
          </a:p>
          <a:p>
            <a:r>
              <a:rPr lang="en-US" dirty="0"/>
              <a:t>What might God be calling you to?</a:t>
            </a:r>
          </a:p>
          <a:p>
            <a:r>
              <a:rPr lang="en-US" dirty="0"/>
              <a:t>What feels exciting about that? Or not?</a:t>
            </a:r>
          </a:p>
          <a:p>
            <a:r>
              <a:rPr lang="en-US" dirty="0"/>
              <a:t>What might be the next step for your community?</a:t>
            </a:r>
          </a:p>
          <a:p>
            <a:r>
              <a:rPr lang="en-US" dirty="0"/>
              <a:t>What’s the first thing that needs to happen, to set things in motion?</a:t>
            </a:r>
          </a:p>
          <a:p>
            <a:endParaRPr lang="en-CA" dirty="0"/>
          </a:p>
        </p:txBody>
      </p:sp>
      <p:sp>
        <p:nvSpPr>
          <p:cNvPr id="4" name="Slide Number Placeholder 3">
            <a:extLst>
              <a:ext uri="{FF2B5EF4-FFF2-40B4-BE49-F238E27FC236}">
                <a16:creationId xmlns:a16="http://schemas.microsoft.com/office/drawing/2014/main" id="{E5969AA9-1C1A-FCF5-031B-56170FF900C1}"/>
              </a:ext>
            </a:extLst>
          </p:cNvPr>
          <p:cNvSpPr>
            <a:spLocks noGrp="1"/>
          </p:cNvSpPr>
          <p:nvPr>
            <p:ph type="sldNum" sz="quarter" idx="12"/>
          </p:nvPr>
        </p:nvSpPr>
        <p:spPr/>
        <p:txBody>
          <a:bodyPr/>
          <a:lstStyle/>
          <a:p>
            <a:pPr>
              <a:defRPr/>
            </a:pPr>
            <a:fld id="{D59E1F44-D1A7-4BED-BC47-8DE5F4189558}" type="slidenum">
              <a:rPr lang="en-CA" altLang="en-US" smtClean="0"/>
              <a:pPr>
                <a:defRPr/>
              </a:pPr>
              <a:t>24</a:t>
            </a:fld>
            <a:endParaRPr lang="en-CA" altLang="en-US"/>
          </a:p>
        </p:txBody>
      </p:sp>
    </p:spTree>
    <p:extLst>
      <p:ext uri="{BB962C8B-B14F-4D97-AF65-F5344CB8AC3E}">
        <p14:creationId xmlns:p14="http://schemas.microsoft.com/office/powerpoint/2010/main" val="219015925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EED5A6-999B-ADA6-1739-9ACA3CE1C007}"/>
              </a:ext>
            </a:extLst>
          </p:cNvPr>
          <p:cNvSpPr>
            <a:spLocks noGrp="1"/>
          </p:cNvSpPr>
          <p:nvPr>
            <p:ph type="ctrTitle"/>
          </p:nvPr>
        </p:nvSpPr>
        <p:spPr/>
        <p:txBody>
          <a:bodyPr/>
          <a:lstStyle/>
          <a:p>
            <a:pPr algn="ctr"/>
            <a:r>
              <a:rPr lang="en-CA" dirty="0"/>
              <a:t>Evaluation</a:t>
            </a:r>
          </a:p>
        </p:txBody>
      </p:sp>
      <p:sp>
        <p:nvSpPr>
          <p:cNvPr id="6" name="Subtitle 5">
            <a:extLst>
              <a:ext uri="{FF2B5EF4-FFF2-40B4-BE49-F238E27FC236}">
                <a16:creationId xmlns:a16="http://schemas.microsoft.com/office/drawing/2014/main" id="{352858C3-3CFD-3886-4495-0A0E428313B5}"/>
              </a:ext>
            </a:extLst>
          </p:cNvPr>
          <p:cNvSpPr>
            <a:spLocks noGrp="1"/>
          </p:cNvSpPr>
          <p:nvPr>
            <p:ph type="subTitle" idx="1"/>
          </p:nvPr>
        </p:nvSpPr>
        <p:spPr/>
        <p:txBody>
          <a:bodyPr/>
          <a:lstStyle/>
          <a:p>
            <a:r>
              <a:rPr lang="en-CA" dirty="0"/>
              <a:t>What are we measuring to define “success”?</a:t>
            </a:r>
          </a:p>
        </p:txBody>
      </p:sp>
      <p:sp>
        <p:nvSpPr>
          <p:cNvPr id="4" name="Slide Number Placeholder 3">
            <a:extLst>
              <a:ext uri="{FF2B5EF4-FFF2-40B4-BE49-F238E27FC236}">
                <a16:creationId xmlns:a16="http://schemas.microsoft.com/office/drawing/2014/main" id="{0CB2D6C8-06E3-BF83-EBBB-45781D534D83}"/>
              </a:ext>
            </a:extLst>
          </p:cNvPr>
          <p:cNvSpPr>
            <a:spLocks noGrp="1"/>
          </p:cNvSpPr>
          <p:nvPr>
            <p:ph type="sldNum" sz="quarter" idx="12"/>
          </p:nvPr>
        </p:nvSpPr>
        <p:spPr/>
        <p:txBody>
          <a:bodyPr/>
          <a:lstStyle/>
          <a:p>
            <a:pPr>
              <a:defRPr/>
            </a:pPr>
            <a:fld id="{D59E1F44-D1A7-4BED-BC47-8DE5F4189558}" type="slidenum">
              <a:rPr lang="en-CA" altLang="en-US" smtClean="0"/>
              <a:pPr>
                <a:defRPr/>
              </a:pPr>
              <a:t>25</a:t>
            </a:fld>
            <a:endParaRPr lang="en-CA" altLang="en-US"/>
          </a:p>
        </p:txBody>
      </p:sp>
    </p:spTree>
    <p:extLst>
      <p:ext uri="{BB962C8B-B14F-4D97-AF65-F5344CB8AC3E}">
        <p14:creationId xmlns:p14="http://schemas.microsoft.com/office/powerpoint/2010/main" val="270407091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D81F9B2D-E1C4-3DCF-FE71-0DBBD81AC13B}"/>
              </a:ext>
            </a:extLst>
          </p:cNvPr>
          <p:cNvSpPr>
            <a:spLocks noGrp="1"/>
          </p:cNvSpPr>
          <p:nvPr>
            <p:ph type="title"/>
          </p:nvPr>
        </p:nvSpPr>
        <p:spPr>
          <a:xfrm>
            <a:off x="304800" y="319088"/>
            <a:ext cx="8432800" cy="1201737"/>
          </a:xfrm>
        </p:spPr>
        <p:txBody>
          <a:bodyPr/>
          <a:lstStyle/>
          <a:p>
            <a:pPr algn="l"/>
            <a:r>
              <a:rPr lang="en-CA" altLang="en-US"/>
              <a:t>Time for Reflection – The Examen </a:t>
            </a:r>
          </a:p>
        </p:txBody>
      </p:sp>
      <p:pic>
        <p:nvPicPr>
          <p:cNvPr id="53253" name="Picture 5" descr="Person wearing yellow">
            <a:extLst>
              <a:ext uri="{FF2B5EF4-FFF2-40B4-BE49-F238E27FC236}">
                <a16:creationId xmlns:a16="http://schemas.microsoft.com/office/drawing/2014/main" id="{A66646D4-7B93-7C1F-1681-7B6E31A9B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4833938"/>
            <a:ext cx="2574925"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7" descr="Man wearing white shirt and yellow sweater">
            <a:extLst>
              <a:ext uri="{FF2B5EF4-FFF2-40B4-BE49-F238E27FC236}">
                <a16:creationId xmlns:a16="http://schemas.microsoft.com/office/drawing/2014/main" id="{4F797AD4-A353-0DBF-8463-5766039209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9238" y="150813"/>
            <a:ext cx="284480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Rectangle 3">
            <a:extLst>
              <a:ext uri="{FF2B5EF4-FFF2-40B4-BE49-F238E27FC236}">
                <a16:creationId xmlns:a16="http://schemas.microsoft.com/office/drawing/2014/main" id="{13082591-7C04-0BA9-95E4-08E815811A3F}"/>
              </a:ext>
            </a:extLst>
          </p:cNvPr>
          <p:cNvSpPr txBox="1">
            <a:spLocks noChangeArrowheads="1"/>
          </p:cNvSpPr>
          <p:nvPr/>
        </p:nvSpPr>
        <p:spPr bwMode="auto">
          <a:xfrm>
            <a:off x="2801938" y="2105025"/>
            <a:ext cx="709295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buFont typeface="Arial" panose="020B0604020202020204" pitchFamily="34" charset="0"/>
              <a:buNone/>
            </a:pPr>
            <a:r>
              <a:rPr lang="en-US" altLang="en-US" sz="2400" dirty="0">
                <a:latin typeface="Tahoma" panose="020B0604030504040204" pitchFamily="34" charset="0"/>
              </a:rPr>
              <a:t>When was I encouraged, or touched, or joyful?</a:t>
            </a:r>
          </a:p>
          <a:p>
            <a:pPr>
              <a:buFont typeface="Arial" panose="020B0604020202020204" pitchFamily="34" charset="0"/>
              <a:buNone/>
            </a:pPr>
            <a:r>
              <a:rPr lang="en-US" altLang="en-US" sz="2400" dirty="0">
                <a:latin typeface="Tahoma" panose="020B0604030504040204" pitchFamily="34" charset="0"/>
              </a:rPr>
              <a:t>What might God be saying?</a:t>
            </a:r>
          </a:p>
          <a:p>
            <a:pPr>
              <a:buFont typeface="Arial" panose="020B0604020202020204" pitchFamily="34" charset="0"/>
              <a:buNone/>
            </a:pPr>
            <a:r>
              <a:rPr lang="en-US" altLang="en-US" sz="2400" dirty="0">
                <a:latin typeface="Tahoma" panose="020B0604030504040204" pitchFamily="34" charset="0"/>
              </a:rPr>
              <a:t>How might I respond?</a:t>
            </a:r>
          </a:p>
          <a:p>
            <a:pPr>
              <a:buFont typeface="Arial" panose="020B0604020202020204" pitchFamily="34" charset="0"/>
              <a:buNone/>
            </a:pPr>
            <a:endParaRPr lang="en-US" altLang="en-US" sz="2400" dirty="0">
              <a:latin typeface="Tahoma" panose="020B0604030504040204" pitchFamily="34" charset="0"/>
            </a:endParaRPr>
          </a:p>
          <a:p>
            <a:pPr>
              <a:buFont typeface="Arial" panose="020B0604020202020204" pitchFamily="34" charset="0"/>
              <a:buNone/>
            </a:pPr>
            <a:r>
              <a:rPr lang="en-US" altLang="en-US" sz="2400" dirty="0">
                <a:latin typeface="Tahoma" panose="020B0604030504040204" pitchFamily="34" charset="0"/>
              </a:rPr>
              <a:t>When was I troubled, or sad, or angry?</a:t>
            </a:r>
          </a:p>
          <a:p>
            <a:pPr>
              <a:buFont typeface="Arial" panose="020B0604020202020204" pitchFamily="34" charset="0"/>
              <a:buNone/>
            </a:pPr>
            <a:r>
              <a:rPr lang="en-US" altLang="en-US" sz="2400" dirty="0">
                <a:latin typeface="Tahoma" panose="020B0604030504040204" pitchFamily="34" charset="0"/>
              </a:rPr>
              <a:t>What might God be saying?</a:t>
            </a:r>
          </a:p>
          <a:p>
            <a:pPr>
              <a:buFont typeface="Arial" panose="020B0604020202020204" pitchFamily="34" charset="0"/>
              <a:buNone/>
            </a:pPr>
            <a:r>
              <a:rPr lang="en-US" altLang="en-US" sz="2400" dirty="0">
                <a:latin typeface="Tahoma" panose="020B0604030504040204" pitchFamily="34" charset="0"/>
              </a:rPr>
              <a:t>How might I respond?</a:t>
            </a:r>
          </a:p>
          <a:p>
            <a:pPr>
              <a:buFont typeface="Arial" panose="020B0604020202020204" pitchFamily="34" charset="0"/>
              <a:buNone/>
            </a:pPr>
            <a:endParaRPr lang="en-US" altLang="en-US" sz="2800" dirty="0">
              <a:latin typeface="Tahoma" panose="020B0604030504040204" pitchFamily="34" charset="0"/>
            </a:endParaRPr>
          </a:p>
        </p:txBody>
      </p:sp>
      <p:pic>
        <p:nvPicPr>
          <p:cNvPr id="53256" name="Picture 6" descr="Black and white lighted candle in dark background">
            <a:extLst>
              <a:ext uri="{FF2B5EF4-FFF2-40B4-BE49-F238E27FC236}">
                <a16:creationId xmlns:a16="http://schemas.microsoft.com/office/drawing/2014/main" id="{BEB7B0C0-DC67-30F2-F70B-99C8AAC77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0063" y="4960938"/>
            <a:ext cx="2254250"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A75EF4E-895D-71FB-39FC-9E69529C8D4C}"/>
              </a:ext>
            </a:extLst>
          </p:cNvPr>
          <p:cNvSpPr>
            <a:spLocks noGrp="1"/>
          </p:cNvSpPr>
          <p:nvPr>
            <p:ph type="title"/>
          </p:nvPr>
        </p:nvSpPr>
        <p:spPr/>
        <p:txBody>
          <a:bodyPr/>
          <a:lstStyle/>
          <a:p>
            <a:r>
              <a:rPr lang="en-CA" dirty="0"/>
              <a:t>Prayer</a:t>
            </a:r>
          </a:p>
        </p:txBody>
      </p:sp>
      <p:sp>
        <p:nvSpPr>
          <p:cNvPr id="5" name="Content Placeholder 4">
            <a:extLst>
              <a:ext uri="{FF2B5EF4-FFF2-40B4-BE49-F238E27FC236}">
                <a16:creationId xmlns:a16="http://schemas.microsoft.com/office/drawing/2014/main" id="{96B7C52D-0865-8BCC-9987-DBCCF58C0FE6}"/>
              </a:ext>
            </a:extLst>
          </p:cNvPr>
          <p:cNvSpPr>
            <a:spLocks noGrp="1"/>
          </p:cNvSpPr>
          <p:nvPr>
            <p:ph idx="1"/>
          </p:nvPr>
        </p:nvSpPr>
        <p:spPr/>
        <p:txBody>
          <a:bodyPr/>
          <a:lstStyle/>
          <a:p>
            <a:pPr marL="0" indent="0">
              <a:buNone/>
            </a:pPr>
            <a:r>
              <a:rPr lang="en-US" dirty="0"/>
              <a:t>O God who created us, fill our minds with knowledge and appreciation of the dream with which, and for which, you created us.</a:t>
            </a:r>
          </a:p>
          <a:p>
            <a:pPr marL="0" indent="0">
              <a:buNone/>
            </a:pPr>
            <a:r>
              <a:rPr lang="en-US" dirty="0"/>
              <a:t>O God who created us, fill our hearts with courage to take the risks and pay the price that will make this dream come true.</a:t>
            </a:r>
          </a:p>
          <a:p>
            <a:pPr marL="0" indent="0">
              <a:buNone/>
            </a:pPr>
            <a:r>
              <a:rPr lang="en-US" dirty="0"/>
              <a:t>O God who created us, breathe life and energy into our hands, that we may always find joy in dreaming your dream into reality.</a:t>
            </a:r>
          </a:p>
          <a:p>
            <a:pPr marL="0" indent="0">
              <a:buNone/>
            </a:pPr>
            <a:r>
              <a:rPr lang="en-US" dirty="0"/>
              <a:t>Through Christ our Lord, Amen.</a:t>
            </a:r>
            <a:endParaRPr lang="en-CA" dirty="0"/>
          </a:p>
        </p:txBody>
      </p:sp>
      <p:sp>
        <p:nvSpPr>
          <p:cNvPr id="3" name="Slide Number Placeholder 2">
            <a:extLst>
              <a:ext uri="{FF2B5EF4-FFF2-40B4-BE49-F238E27FC236}">
                <a16:creationId xmlns:a16="http://schemas.microsoft.com/office/drawing/2014/main" id="{BA609FDA-D5E1-EF17-901F-C001A1AEFD86}"/>
              </a:ext>
            </a:extLst>
          </p:cNvPr>
          <p:cNvSpPr>
            <a:spLocks noGrp="1"/>
          </p:cNvSpPr>
          <p:nvPr>
            <p:ph type="sldNum" sz="quarter" idx="12"/>
          </p:nvPr>
        </p:nvSpPr>
        <p:spPr/>
        <p:txBody>
          <a:bodyPr/>
          <a:lstStyle/>
          <a:p>
            <a:pPr>
              <a:defRPr/>
            </a:pPr>
            <a:fld id="{DF00C10F-7727-453F-A163-7C91D28C8657}" type="slidenum">
              <a:rPr lang="en-CA" altLang="en-US" smtClean="0"/>
              <a:pPr>
                <a:defRPr/>
              </a:pPr>
              <a:t>27</a:t>
            </a:fld>
            <a:endParaRPr lang="en-CA" altLang="en-US"/>
          </a:p>
        </p:txBody>
      </p:sp>
    </p:spTree>
    <p:extLst>
      <p:ext uri="{BB962C8B-B14F-4D97-AF65-F5344CB8AC3E}">
        <p14:creationId xmlns:p14="http://schemas.microsoft.com/office/powerpoint/2010/main" val="198489623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AF67-D77F-C92A-49B0-23FA622CA939}"/>
              </a:ext>
            </a:extLst>
          </p:cNvPr>
          <p:cNvSpPr>
            <a:spLocks noGrp="1"/>
          </p:cNvSpPr>
          <p:nvPr>
            <p:ph type="title"/>
          </p:nvPr>
        </p:nvSpPr>
        <p:spPr/>
        <p:txBody>
          <a:bodyPr/>
          <a:lstStyle/>
          <a:p>
            <a:r>
              <a:rPr lang="en-CA" dirty="0"/>
              <a:t>Next Week</a:t>
            </a:r>
          </a:p>
        </p:txBody>
      </p:sp>
      <p:sp>
        <p:nvSpPr>
          <p:cNvPr id="3" name="Content Placeholder 2">
            <a:extLst>
              <a:ext uri="{FF2B5EF4-FFF2-40B4-BE49-F238E27FC236}">
                <a16:creationId xmlns:a16="http://schemas.microsoft.com/office/drawing/2014/main" id="{C86CDEA5-F757-4C05-0142-DD919EB885F9}"/>
              </a:ext>
            </a:extLst>
          </p:cNvPr>
          <p:cNvSpPr>
            <a:spLocks noGrp="1"/>
          </p:cNvSpPr>
          <p:nvPr>
            <p:ph idx="1"/>
          </p:nvPr>
        </p:nvSpPr>
        <p:spPr/>
        <p:txBody>
          <a:bodyPr/>
          <a:lstStyle/>
          <a:p>
            <a:r>
              <a:rPr lang="en-CA" dirty="0"/>
              <a:t>No lecture stuff</a:t>
            </a:r>
          </a:p>
          <a:p>
            <a:r>
              <a:rPr lang="en-CA" dirty="0"/>
              <a:t>Time to “work”</a:t>
            </a:r>
          </a:p>
          <a:p>
            <a:r>
              <a:rPr lang="en-CA" dirty="0"/>
              <a:t>Time for discussion</a:t>
            </a:r>
          </a:p>
          <a:p>
            <a:r>
              <a:rPr lang="en-CA" dirty="0"/>
              <a:t>Brainstorming, planning, ideas for financing and finding other resources</a:t>
            </a:r>
          </a:p>
        </p:txBody>
      </p:sp>
      <p:sp>
        <p:nvSpPr>
          <p:cNvPr id="4" name="Slide Number Placeholder 3">
            <a:extLst>
              <a:ext uri="{FF2B5EF4-FFF2-40B4-BE49-F238E27FC236}">
                <a16:creationId xmlns:a16="http://schemas.microsoft.com/office/drawing/2014/main" id="{0AF29DB7-D18E-99E5-B08D-91110F978294}"/>
              </a:ext>
            </a:extLst>
          </p:cNvPr>
          <p:cNvSpPr>
            <a:spLocks noGrp="1"/>
          </p:cNvSpPr>
          <p:nvPr>
            <p:ph type="sldNum" sz="quarter" idx="12"/>
          </p:nvPr>
        </p:nvSpPr>
        <p:spPr/>
        <p:txBody>
          <a:bodyPr/>
          <a:lstStyle/>
          <a:p>
            <a:pPr>
              <a:defRPr/>
            </a:pPr>
            <a:fld id="{D59E1F44-D1A7-4BED-BC47-8DE5F4189558}" type="slidenum">
              <a:rPr lang="en-CA" altLang="en-US" smtClean="0"/>
              <a:pPr>
                <a:defRPr/>
              </a:pPr>
              <a:t>28</a:t>
            </a:fld>
            <a:endParaRPr lang="en-CA" altLang="en-US"/>
          </a:p>
        </p:txBody>
      </p:sp>
    </p:spTree>
    <p:extLst>
      <p:ext uri="{BB962C8B-B14F-4D97-AF65-F5344CB8AC3E}">
        <p14:creationId xmlns:p14="http://schemas.microsoft.com/office/powerpoint/2010/main" val="387284533"/>
      </p:ext>
    </p:extLst>
  </p:cSld>
  <p:clrMapOvr>
    <a:masterClrMapping/>
  </p:clrMapOv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2939</TotalTime>
  <Words>4980</Words>
  <Application>Microsoft Office PowerPoint</Application>
  <PresentationFormat>Widescreen</PresentationFormat>
  <Paragraphs>300</Paragraphs>
  <Slides>28</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ArialMT</vt:lpstr>
      <vt:lpstr>Calibri</vt:lpstr>
      <vt:lpstr>Calibri-Bold</vt:lpstr>
      <vt:lpstr>Calibri-BoldItalic</vt:lpstr>
      <vt:lpstr>Tahoma</vt:lpstr>
      <vt:lpstr>Times New Roman</vt:lpstr>
      <vt:lpstr>TimesNewRomanPS-BoldMT</vt:lpstr>
      <vt:lpstr>TimesNewRomanPSMT</vt:lpstr>
      <vt:lpstr>1_Office Theme</vt:lpstr>
      <vt:lpstr>PowerPoint Presentation</vt:lpstr>
      <vt:lpstr>Prayer</vt:lpstr>
      <vt:lpstr> The Sessions</vt:lpstr>
      <vt:lpstr>Matthew 7: 24 - 29</vt:lpstr>
      <vt:lpstr>For Discussion:</vt:lpstr>
      <vt:lpstr>PowerPoint Presentation</vt:lpstr>
      <vt:lpstr>what is a fresh expression of church?</vt:lpstr>
      <vt:lpstr>PowerPoint Presentation</vt:lpstr>
      <vt:lpstr>(Lots of) Other Ways to Create a Fresh Expression</vt:lpstr>
      <vt:lpstr>So…. How do we begin?</vt:lpstr>
      <vt:lpstr>360 listening</vt:lpstr>
      <vt:lpstr>Where do we start?</vt:lpstr>
      <vt:lpstr>PowerPoint Presentation</vt:lpstr>
      <vt:lpstr>PowerPoint Presentation</vt:lpstr>
      <vt:lpstr>PowerPoint Presentation</vt:lpstr>
      <vt:lpstr>PowerPoint Presentation</vt:lpstr>
      <vt:lpstr>PowerPoint Presentation</vt:lpstr>
      <vt:lpstr>PowerPoint Presentation</vt:lpstr>
      <vt:lpstr>Time for Reflection</vt:lpstr>
      <vt:lpstr>PowerPoint Presentation</vt:lpstr>
      <vt:lpstr>The View From Here</vt:lpstr>
      <vt:lpstr>Prayer</vt:lpstr>
      <vt:lpstr>Getting “Out of the Box”</vt:lpstr>
      <vt:lpstr>For Discussion</vt:lpstr>
      <vt:lpstr>Evaluation</vt:lpstr>
      <vt:lpstr>Time for Reflection – The Examen </vt:lpstr>
      <vt:lpstr>Prayer</vt:lpstr>
      <vt:lpstr>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Bowen</dc:creator>
  <cp:lastModifiedBy>Tanya Moxley</cp:lastModifiedBy>
  <cp:revision>145</cp:revision>
  <cp:lastPrinted>2022-11-06T00:52:50Z</cp:lastPrinted>
  <dcterms:created xsi:type="dcterms:W3CDTF">2011-03-28T00:29:11Z</dcterms:created>
  <dcterms:modified xsi:type="dcterms:W3CDTF">2022-11-12T17:10:40Z</dcterms:modified>
</cp:coreProperties>
</file>