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9" r:id="rId8"/>
    <p:sldId id="270" r:id="rId9"/>
    <p:sldId id="262" r:id="rId10"/>
    <p:sldId id="263" r:id="rId11"/>
    <p:sldId id="264" r:id="rId12"/>
    <p:sldId id="265" r:id="rId1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67864" autoAdjust="0"/>
  </p:normalViewPr>
  <p:slideViewPr>
    <p:cSldViewPr snapToGrid="0">
      <p:cViewPr>
        <p:scale>
          <a:sx n="64" d="100"/>
          <a:sy n="64" d="100"/>
        </p:scale>
        <p:origin x="-1243"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7" tIns="46584" rIns="93167" bIns="46584"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67" tIns="46584" rIns="93167" bIns="46584" rtlCol="0"/>
          <a:lstStyle>
            <a:lvl1pPr algn="r">
              <a:defRPr sz="1200"/>
            </a:lvl1pPr>
          </a:lstStyle>
          <a:p>
            <a:fld id="{5ACDCC7D-3F99-4406-85B2-DD2B1EE9B321}" type="datetimeFigureOut">
              <a:rPr lang="en-CA" smtClean="0"/>
              <a:t>2017-02-28</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7" tIns="46584" rIns="93167" bIns="46584"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7" tIns="46584" rIns="93167" bIns="465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8"/>
            <a:ext cx="3037840" cy="466433"/>
          </a:xfrm>
          <a:prstGeom prst="rect">
            <a:avLst/>
          </a:prstGeom>
        </p:spPr>
        <p:txBody>
          <a:bodyPr vert="horz" lIns="93167" tIns="46584" rIns="93167" bIns="46584"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7" tIns="46584" rIns="93167" bIns="46584" rtlCol="0" anchor="b"/>
          <a:lstStyle>
            <a:lvl1pPr algn="r">
              <a:defRPr sz="1200"/>
            </a:lvl1pPr>
          </a:lstStyle>
          <a:p>
            <a:fld id="{D172854C-67C0-4F94-A16D-E1B28280FF5E}" type="slidenum">
              <a:rPr lang="en-CA" smtClean="0"/>
              <a:t>‹#›</a:t>
            </a:fld>
            <a:endParaRPr lang="en-CA"/>
          </a:p>
        </p:txBody>
      </p:sp>
    </p:spTree>
    <p:extLst>
      <p:ext uri="{BB962C8B-B14F-4D97-AF65-F5344CB8AC3E}">
        <p14:creationId xmlns:p14="http://schemas.microsoft.com/office/powerpoint/2010/main" val="1201816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1</a:t>
            </a:fld>
            <a:endParaRPr lang="en-CA"/>
          </a:p>
        </p:txBody>
      </p:sp>
    </p:spTree>
    <p:extLst>
      <p:ext uri="{BB962C8B-B14F-4D97-AF65-F5344CB8AC3E}">
        <p14:creationId xmlns:p14="http://schemas.microsoft.com/office/powerpoint/2010/main" val="3756833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 have all probably noticed the</a:t>
            </a:r>
            <a:r>
              <a:rPr lang="en-CA" baseline="0" dirty="0" smtClean="0"/>
              <a:t> great changes in our society and culture over the years.</a:t>
            </a:r>
          </a:p>
          <a:p>
            <a:endParaRPr lang="en-CA" baseline="0" dirty="0" smtClean="0"/>
          </a:p>
          <a:p>
            <a:r>
              <a:rPr lang="en-CA" baseline="0" dirty="0" smtClean="0"/>
              <a:t>Families and individuals are not as connected to the church as in generations past. In fact, it is accurate to say that for the most part we are missing the Baby Boomer generation (Born 1946 to 1964), Generation-X (Born 1965 to 1976) and now the </a:t>
            </a:r>
            <a:r>
              <a:rPr lang="en-CA" baseline="0" dirty="0" err="1" smtClean="0"/>
              <a:t>Millenials</a:t>
            </a:r>
            <a:r>
              <a:rPr lang="en-CA" baseline="0" dirty="0" smtClean="0"/>
              <a:t> (Born 1977 to 1995). </a:t>
            </a:r>
          </a:p>
          <a:p>
            <a:endParaRPr lang="en-CA" baseline="0" dirty="0" smtClean="0"/>
          </a:p>
          <a:p>
            <a:r>
              <a:rPr lang="en-CA" baseline="0" dirty="0" smtClean="0"/>
              <a:t>Think about it. How many of your children, grandchildren, nieces and nephews, are active in their faith and church community?</a:t>
            </a:r>
          </a:p>
          <a:p>
            <a:r>
              <a:rPr lang="en-CA" baseline="0" dirty="0" smtClean="0"/>
              <a:t>Other changes in our culture include a vast increase in options for Sunday morning activities, whether it be sports, shopping, more people employed in shift-work, and other recreational activities. Massive developments have come about in our society with things like Smart phones, the Internet, the way we use money, and preferences about how we use our leisure time.  Then there is a </a:t>
            </a:r>
            <a:r>
              <a:rPr lang="en-CA" baseline="0" smtClean="0"/>
              <a:t>declining </a:t>
            </a:r>
            <a:r>
              <a:rPr lang="en-CA" baseline="0" smtClean="0"/>
              <a:t>trust </a:t>
            </a:r>
            <a:r>
              <a:rPr lang="en-CA" baseline="0" dirty="0" smtClean="0"/>
              <a:t>in authority and of institutions, as well as broader view of pluralism.</a:t>
            </a:r>
          </a:p>
          <a:p>
            <a:endParaRPr lang="en-CA" baseline="0" dirty="0" smtClean="0"/>
          </a:p>
          <a:p>
            <a:r>
              <a:rPr lang="en-CA" baseline="0" dirty="0" smtClean="0"/>
              <a:t>Things have changed a great deal and our parishioners now find themselves quite disconnected from the communities in which we live and serve.</a:t>
            </a:r>
          </a:p>
          <a:p>
            <a:r>
              <a:rPr lang="en-CA" baseline="0" dirty="0" smtClean="0"/>
              <a:t> </a:t>
            </a:r>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2</a:t>
            </a:fld>
            <a:endParaRPr lang="en-CA"/>
          </a:p>
        </p:txBody>
      </p:sp>
    </p:spTree>
    <p:extLst>
      <p:ext uri="{BB962C8B-B14F-4D97-AF65-F5344CB8AC3E}">
        <p14:creationId xmlns:p14="http://schemas.microsoft.com/office/powerpoint/2010/main" val="3594047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the spring of 2016 the Building</a:t>
            </a:r>
            <a:r>
              <a:rPr lang="en-CA" baseline="0" dirty="0" smtClean="0"/>
              <a:t> Healthy Parishes Team, with the support of Diocesan Council, organized a planning retreat to carefully and prayerfully consider addressing the disconnect between parish life and the society in which we minister. </a:t>
            </a:r>
          </a:p>
          <a:p>
            <a:endParaRPr lang="en-CA" baseline="0" dirty="0" smtClean="0"/>
          </a:p>
          <a:p>
            <a:r>
              <a:rPr lang="en-CA" baseline="0" dirty="0" smtClean="0"/>
              <a:t>A variety of lay and clergy leaders were invited from all types of parish settings, rural, town, suburban, and urban.  Represented were Lay Readers, Council members, Christian education facilitators, rectors, associate priests, vocational deacons, archdeacons, regional deans and even one bishop!  </a:t>
            </a:r>
          </a:p>
          <a:p>
            <a:endParaRPr lang="en-CA" baseline="0" dirty="0" smtClean="0"/>
          </a:p>
          <a:p>
            <a:r>
              <a:rPr lang="en-CA" baseline="0" dirty="0" smtClean="0"/>
              <a:t>Several articles for preparation reading were assigned to invitees, as well as a glossary of terms. </a:t>
            </a:r>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3</a:t>
            </a:fld>
            <a:endParaRPr lang="en-CA"/>
          </a:p>
        </p:txBody>
      </p:sp>
    </p:spTree>
    <p:extLst>
      <p:ext uri="{BB962C8B-B14F-4D97-AF65-F5344CB8AC3E}">
        <p14:creationId xmlns:p14="http://schemas.microsoft.com/office/powerpoint/2010/main" val="4215422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0">
              <a:defRPr/>
            </a:pPr>
            <a:r>
              <a:rPr lang="en-US" dirty="0"/>
              <a:t>The planning event, held in </a:t>
            </a:r>
            <a:r>
              <a:rPr lang="en-US" dirty="0" err="1"/>
              <a:t>Debert</a:t>
            </a:r>
            <a:r>
              <a:rPr lang="en-US" dirty="0"/>
              <a:t>, focused on three main areas of interest. These pillars or building blocks are: Christian Formation, Building Disciples, and Leadership Models. </a:t>
            </a:r>
          </a:p>
          <a:p>
            <a:pPr defTabSz="914300">
              <a:defRPr/>
            </a:pPr>
            <a:endParaRPr lang="en-US" dirty="0"/>
          </a:p>
          <a:p>
            <a:pPr defTabSz="914300">
              <a:defRPr/>
            </a:pPr>
            <a:r>
              <a:rPr lang="en-US" dirty="0"/>
              <a:t>The core themes chosen were based on many conversations and questions raised among the Building Healthy Parishes Team, from several congregations, and even as a result of parish crises that had emerged over the previous year or more. </a:t>
            </a:r>
          </a:p>
          <a:p>
            <a:pPr defTabSz="914300">
              <a:defRPr/>
            </a:pPr>
            <a:endParaRPr lang="en-US" dirty="0"/>
          </a:p>
          <a:p>
            <a:pPr defTabSz="914300">
              <a:defRPr/>
            </a:pPr>
            <a:r>
              <a:rPr lang="en-US" dirty="0"/>
              <a:t>Each of the three topics is related to other, with Christian Formation representing the beginning stages of faith, moving to Building Disciples, with more maturity in Christian identity, and finally Leadership, the embracing and ‘releasing’ of disciples in their respective roles to take on ministry, whether lay or ordained.  </a:t>
            </a:r>
          </a:p>
          <a:p>
            <a:pPr defTabSz="914300">
              <a:defRPr/>
            </a:pPr>
            <a:endParaRPr lang="en-US" dirty="0"/>
          </a:p>
          <a:p>
            <a:pPr defTabSz="914300">
              <a:defRPr/>
            </a:pPr>
            <a:r>
              <a:rPr lang="en-US" dirty="0"/>
              <a:t>The process used to discuss and deliberate was the same as the one we used at Diocesan Synod in 2015: What is? What could be? What will be? </a:t>
            </a:r>
            <a:endParaRPr lang="en-CA" dirty="0"/>
          </a:p>
          <a:p>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4</a:t>
            </a:fld>
            <a:endParaRPr lang="en-CA"/>
          </a:p>
        </p:txBody>
      </p:sp>
    </p:spTree>
    <p:extLst>
      <p:ext uri="{BB962C8B-B14F-4D97-AF65-F5344CB8AC3E}">
        <p14:creationId xmlns:p14="http://schemas.microsoft.com/office/powerpoint/2010/main" val="2810146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presentation emphasizes</a:t>
            </a:r>
            <a:r>
              <a:rPr lang="en-CA" baseline="0" dirty="0" smtClean="0"/>
              <a:t> and explores issues involving </a:t>
            </a:r>
            <a:r>
              <a:rPr lang="en-CA" dirty="0" smtClean="0"/>
              <a:t>Christian Formation. (The other</a:t>
            </a:r>
            <a:r>
              <a:rPr lang="en-CA" baseline="0" dirty="0" smtClean="0"/>
              <a:t> two themes will be examined another time.) So, what do we mean by Christian Formation?</a:t>
            </a:r>
          </a:p>
          <a:p>
            <a:r>
              <a:rPr lang="en-CA" baseline="0" dirty="0" smtClean="0"/>
              <a:t>This</a:t>
            </a:r>
            <a:r>
              <a:rPr lang="en-CA" dirty="0" smtClean="0"/>
              <a:t> refers to the very beginning stages of helping people explore Christianity,</a:t>
            </a:r>
            <a:r>
              <a:rPr lang="en-CA" baseline="0" dirty="0" smtClean="0"/>
              <a:t> </a:t>
            </a:r>
            <a:r>
              <a:rPr lang="en-CA" dirty="0" smtClean="0"/>
              <a:t>and also how we can foster an awakening (or a re-awakening) in belief and devotional behaviours.  It involves ways to </a:t>
            </a:r>
            <a:r>
              <a:rPr lang="en-CA" baseline="0" dirty="0" smtClean="0"/>
              <a:t>introduce people to Christ and inviting them to discover the riches of his glory for themselves. </a:t>
            </a:r>
            <a:r>
              <a:rPr lang="en-CA" dirty="0" smtClean="0"/>
              <a:t>(By the way, this priority was named in table discussions during our Diocesan Synod in 2015.)</a:t>
            </a:r>
          </a:p>
          <a:p>
            <a:endParaRPr lang="en-CA" dirty="0" smtClean="0"/>
          </a:p>
          <a:p>
            <a:r>
              <a:rPr lang="en-CA" dirty="0" smtClean="0"/>
              <a:t>One definition of Christian Formation is that it is the lifelong process of growing in our relationship with God, self, others, and all creation. It is a continuous journey – always questioning, wondering and learning. We are constantly being formed as Christians and throughout our lives we seek opportunities to find spiritual fulfillment. </a:t>
            </a:r>
          </a:p>
          <a:p>
            <a:r>
              <a:rPr lang="en-CA" dirty="0" smtClean="0"/>
              <a:t>To be clear, Christian Formation is more than Christian Education because education implies a finish – a person graduates and receives a diploma or certificate and moves on to the next stage of life. </a:t>
            </a:r>
          </a:p>
          <a:p>
            <a:endParaRPr lang="en-CA" dirty="0" smtClean="0"/>
          </a:p>
          <a:p>
            <a:r>
              <a:rPr lang="en-CA" dirty="0" smtClean="0"/>
              <a:t>Pew</a:t>
            </a:r>
            <a:r>
              <a:rPr lang="en-CA" baseline="0" dirty="0" smtClean="0"/>
              <a:t> Research Centre released a study a few years ago that showed that “the number of Canadians who do not identify with any religion has been rapidly rising in recent decades, going from just 4% in 1971 to 24% in 2011.” More and more people in our neighbourhoods have little or no understanding of what authentic Christian faith is about and how it might be actively lived out in a church community. </a:t>
            </a:r>
          </a:p>
          <a:p>
            <a:r>
              <a:rPr lang="en-CA" baseline="0" dirty="0" smtClean="0"/>
              <a:t>This Christian Formation building block is central to congregational vitality and ministry, now and for the future.   </a:t>
            </a:r>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5</a:t>
            </a:fld>
            <a:endParaRPr lang="en-CA"/>
          </a:p>
        </p:txBody>
      </p:sp>
    </p:spTree>
    <p:extLst>
      <p:ext uri="{BB962C8B-B14F-4D97-AF65-F5344CB8AC3E}">
        <p14:creationId xmlns:p14="http://schemas.microsoft.com/office/powerpoint/2010/main" val="2612100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Let’s take a few minutes (announce</a:t>
            </a:r>
            <a:r>
              <a:rPr lang="en-CA" baseline="0" dirty="0" smtClean="0"/>
              <a:t> how many – 10 minutes, etc.) and discuss these questions.</a:t>
            </a:r>
          </a:p>
          <a:p>
            <a:r>
              <a:rPr lang="en-CA" i="1" baseline="0" dirty="0" smtClean="0"/>
              <a:t>(You may wish to record responses on Flipchart paper or have someone take notes for future consideration.)</a:t>
            </a:r>
            <a:endParaRPr lang="en-CA" i="1" dirty="0"/>
          </a:p>
        </p:txBody>
      </p:sp>
      <p:sp>
        <p:nvSpPr>
          <p:cNvPr id="4" name="Slide Number Placeholder 3"/>
          <p:cNvSpPr>
            <a:spLocks noGrp="1"/>
          </p:cNvSpPr>
          <p:nvPr>
            <p:ph type="sldNum" sz="quarter" idx="10"/>
          </p:nvPr>
        </p:nvSpPr>
        <p:spPr/>
        <p:txBody>
          <a:bodyPr/>
          <a:lstStyle/>
          <a:p>
            <a:fld id="{D172854C-67C0-4F94-A16D-E1B28280FF5E}" type="slidenum">
              <a:rPr lang="en-CA" smtClean="0"/>
              <a:t>6</a:t>
            </a:fld>
            <a:endParaRPr lang="en-CA"/>
          </a:p>
        </p:txBody>
      </p:sp>
    </p:spTree>
    <p:extLst>
      <p:ext uri="{BB962C8B-B14F-4D97-AF65-F5344CB8AC3E}">
        <p14:creationId xmlns:p14="http://schemas.microsoft.com/office/powerpoint/2010/main" val="837390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 will take (10, etc.,?) minutes to explore these questions related to the population around us, the one we</a:t>
            </a:r>
            <a:r>
              <a:rPr lang="en-CA" baseline="0" dirty="0" smtClean="0"/>
              <a:t> are called to serve in our church(</a:t>
            </a:r>
            <a:r>
              <a:rPr lang="en-CA" baseline="0" dirty="0" err="1" smtClean="0"/>
              <a:t>es</a:t>
            </a:r>
            <a:r>
              <a:rPr lang="en-CA" baseline="0" dirty="0" smtClean="0"/>
              <a:t>).</a:t>
            </a:r>
          </a:p>
          <a:p>
            <a:endParaRPr lang="en-CA" baseline="0" dirty="0" smtClean="0"/>
          </a:p>
          <a:p>
            <a:r>
              <a:rPr lang="en-CA" baseline="0" dirty="0" smtClean="0"/>
              <a:t>Often our congregations do not reflect the people in the neighbourhood around us. </a:t>
            </a:r>
          </a:p>
          <a:p>
            <a:endParaRPr lang="en-CA" baseline="0" dirty="0" smtClean="0"/>
          </a:p>
          <a:p>
            <a:r>
              <a:rPr lang="en-CA" baseline="0" dirty="0" smtClean="0"/>
              <a:t>Who is missing? </a:t>
            </a:r>
          </a:p>
          <a:p>
            <a:endParaRPr lang="en-CA" baseline="0" dirty="0" smtClean="0"/>
          </a:p>
          <a:p>
            <a:r>
              <a:rPr lang="en-CA" baseline="0" dirty="0" smtClean="0"/>
              <a:t>What ages and backgrounds are not reflected in our parish make-up? </a:t>
            </a:r>
          </a:p>
          <a:p>
            <a:pPr defTabSz="914300">
              <a:defRPr/>
            </a:pPr>
            <a:endParaRPr lang="en-CA" i="1" baseline="0" smtClean="0"/>
          </a:p>
          <a:p>
            <a:pPr defTabSz="914300">
              <a:defRPr/>
            </a:pPr>
            <a:r>
              <a:rPr lang="en-CA" i="1" baseline="0" smtClean="0"/>
              <a:t>(</a:t>
            </a:r>
            <a:r>
              <a:rPr lang="en-CA" i="1" baseline="0" dirty="0" smtClean="0"/>
              <a:t>Again, you may wish to record responses on Flipchart paper or in notes.)</a:t>
            </a:r>
            <a:endParaRPr lang="en-CA" i="1" dirty="0" smtClean="0"/>
          </a:p>
          <a:p>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7</a:t>
            </a:fld>
            <a:endParaRPr lang="en-CA"/>
          </a:p>
        </p:txBody>
      </p:sp>
    </p:spTree>
    <p:extLst>
      <p:ext uri="{BB962C8B-B14F-4D97-AF65-F5344CB8AC3E}">
        <p14:creationId xmlns:p14="http://schemas.microsoft.com/office/powerpoint/2010/main" val="3224001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a:t>
            </a:r>
            <a:r>
              <a:rPr lang="en-CA" baseline="0" dirty="0" smtClean="0"/>
              <a:t> imperative is clear for the Christian church in Jesus’ command, that which we call “the Great Commission.”</a:t>
            </a:r>
          </a:p>
          <a:p>
            <a:endParaRPr lang="en-CA" baseline="0" dirty="0" smtClean="0"/>
          </a:p>
          <a:p>
            <a:r>
              <a:rPr lang="en-CA" baseline="0" dirty="0" smtClean="0"/>
              <a:t>Christian Formation is not an option, but the foundation for all our life and ministry together as Church.</a:t>
            </a:r>
          </a:p>
          <a:p>
            <a:endParaRPr lang="en-CA" baseline="0" dirty="0" smtClean="0"/>
          </a:p>
          <a:p>
            <a:r>
              <a:rPr lang="en-CA" baseline="0" dirty="0" smtClean="0"/>
              <a:t>The approach to this, the strategy so-to-speak, may change according to the culture, but the mission call is sacred.</a:t>
            </a:r>
          </a:p>
          <a:p>
            <a:endParaRPr lang="en-CA" baseline="0" dirty="0" smtClean="0"/>
          </a:p>
          <a:p>
            <a:r>
              <a:rPr lang="en-CA" baseline="0" dirty="0" smtClean="0"/>
              <a:t>One university professor, Andy </a:t>
            </a:r>
            <a:r>
              <a:rPr lang="en-CA" baseline="0" dirty="0" err="1" smtClean="0"/>
              <a:t>Molinski</a:t>
            </a:r>
            <a:r>
              <a:rPr lang="en-CA" baseline="0" dirty="0" smtClean="0"/>
              <a:t>, calls this “global dexterity: The ability to adapt behaviours across cultures without losing who you are in the process.”</a:t>
            </a:r>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8</a:t>
            </a:fld>
            <a:endParaRPr lang="en-CA"/>
          </a:p>
        </p:txBody>
      </p:sp>
    </p:spTree>
    <p:extLst>
      <p:ext uri="{BB962C8B-B14F-4D97-AF65-F5344CB8AC3E}">
        <p14:creationId xmlns:p14="http://schemas.microsoft.com/office/powerpoint/2010/main" val="2048979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It is always a good idea to remind ourselves of how our Lord and disciples</a:t>
            </a:r>
            <a:r>
              <a:rPr lang="en-CA" baseline="0" dirty="0" smtClean="0"/>
              <a:t> in the early church crossed the gap between the culture of the day to connect with people about faith. </a:t>
            </a:r>
          </a:p>
          <a:p>
            <a:endParaRPr lang="en-CA" baseline="0" dirty="0" smtClean="0"/>
          </a:p>
          <a:p>
            <a:r>
              <a:rPr lang="en-CA" baseline="0" dirty="0" smtClean="0"/>
              <a:t>(OPTION: Let’s listen as these Bible passages are briefly read aloud. </a:t>
            </a:r>
            <a:r>
              <a:rPr lang="en-CA" i="1" baseline="0" dirty="0" smtClean="0"/>
              <a:t>(See scripture hand-out documents. Ask different people to read the passages.)</a:t>
            </a:r>
            <a:r>
              <a:rPr lang="en-CA" i="0" baseline="0" dirty="0" smtClean="0"/>
              <a:t>)</a:t>
            </a:r>
            <a:endParaRPr lang="en-CA" i="0" dirty="0"/>
          </a:p>
        </p:txBody>
      </p:sp>
      <p:sp>
        <p:nvSpPr>
          <p:cNvPr id="4" name="Slide Number Placeholder 3"/>
          <p:cNvSpPr>
            <a:spLocks noGrp="1"/>
          </p:cNvSpPr>
          <p:nvPr>
            <p:ph type="sldNum" sz="quarter" idx="10"/>
          </p:nvPr>
        </p:nvSpPr>
        <p:spPr/>
        <p:txBody>
          <a:bodyPr/>
          <a:lstStyle/>
          <a:p>
            <a:fld id="{D172854C-67C0-4F94-A16D-E1B28280FF5E}" type="slidenum">
              <a:rPr lang="en-CA" smtClean="0"/>
              <a:t>9</a:t>
            </a:fld>
            <a:endParaRPr lang="en-CA"/>
          </a:p>
        </p:txBody>
      </p:sp>
    </p:spTree>
    <p:extLst>
      <p:ext uri="{BB962C8B-B14F-4D97-AF65-F5344CB8AC3E}">
        <p14:creationId xmlns:p14="http://schemas.microsoft.com/office/powerpoint/2010/main" val="916335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Ultimately Christian</a:t>
            </a:r>
            <a:r>
              <a:rPr lang="en-CA" baseline="0" dirty="0" smtClean="0"/>
              <a:t> Formation means connecting with people and helping them connect deeply with Christ.</a:t>
            </a:r>
          </a:p>
          <a:p>
            <a:endParaRPr lang="en-CA" baseline="0" dirty="0" smtClean="0"/>
          </a:p>
          <a:p>
            <a:r>
              <a:rPr lang="en-CA" baseline="0" dirty="0" smtClean="0"/>
              <a:t>Sometimes in the church we imagine that this kind of ministry is complicated or involves a large program.</a:t>
            </a:r>
          </a:p>
          <a:p>
            <a:endParaRPr lang="en-CA" baseline="0" dirty="0" smtClean="0"/>
          </a:p>
          <a:p>
            <a:r>
              <a:rPr lang="en-CA" baseline="0" dirty="0" smtClean="0"/>
              <a:t>If we follow Jesus’ example, we see that effective ways to do Christian Formation can be simple and approached in a relaxed, non-pressured manner. It is just connecting with people where they are and how they are. </a:t>
            </a:r>
          </a:p>
          <a:p>
            <a:endParaRPr lang="en-CA" baseline="0" dirty="0" smtClean="0"/>
          </a:p>
          <a:p>
            <a:r>
              <a:rPr lang="en-CA" baseline="0" dirty="0" smtClean="0"/>
              <a:t>We also note that the vast majority of Jesus’ disciple-making did not take place in the temple or synagogue (church setting). </a:t>
            </a:r>
          </a:p>
          <a:p>
            <a:endParaRPr lang="en-CA" baseline="0" dirty="0" smtClean="0"/>
          </a:p>
          <a:p>
            <a:r>
              <a:rPr lang="en-CA" baseline="0" dirty="0" smtClean="0"/>
              <a:t>Jesus connected with people in an authentic, relational way wherever he went – on the road, at central gathering places (Samaritan woman at the well), in the marketplace and in homes, often over a meal. </a:t>
            </a:r>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10</a:t>
            </a:fld>
            <a:endParaRPr lang="en-CA"/>
          </a:p>
        </p:txBody>
      </p:sp>
    </p:spTree>
    <p:extLst>
      <p:ext uri="{BB962C8B-B14F-4D97-AF65-F5344CB8AC3E}">
        <p14:creationId xmlns:p14="http://schemas.microsoft.com/office/powerpoint/2010/main" val="3693509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All churches have existing strengths and assets</a:t>
            </a:r>
            <a:r>
              <a:rPr lang="en-CA" baseline="0" dirty="0" smtClean="0"/>
              <a:t> for Christian Formation.</a:t>
            </a:r>
          </a:p>
          <a:p>
            <a:r>
              <a:rPr lang="en-CA" baseline="0" dirty="0" smtClean="0"/>
              <a:t>Our generous God gives us more than we need to carry out the mission work to which we are called.</a:t>
            </a:r>
          </a:p>
          <a:p>
            <a:endParaRPr lang="en-CA" baseline="0" dirty="0" smtClean="0"/>
          </a:p>
          <a:p>
            <a:r>
              <a:rPr lang="en-CA" baseline="0" dirty="0" smtClean="0"/>
              <a:t>What are the people-gatherings you already have in your parish?</a:t>
            </a:r>
          </a:p>
          <a:p>
            <a:endParaRPr lang="en-CA" baseline="0" dirty="0" smtClean="0"/>
          </a:p>
          <a:p>
            <a:r>
              <a:rPr lang="en-CA" baseline="0" dirty="0" smtClean="0"/>
              <a:t>What are the events, activities, programs and studies that you have in place or have hosted before?</a:t>
            </a:r>
          </a:p>
          <a:p>
            <a:endParaRPr lang="en-CA" baseline="0" dirty="0" smtClean="0"/>
          </a:p>
          <a:p>
            <a:r>
              <a:rPr lang="en-CA" baseline="0" dirty="0" smtClean="0"/>
              <a:t>What about the gifted people you have in your congregations? The parishioners who have time and talents to share?</a:t>
            </a:r>
          </a:p>
          <a:p>
            <a:endParaRPr lang="en-CA" baseline="0" dirty="0" smtClean="0"/>
          </a:p>
          <a:p>
            <a:r>
              <a:rPr lang="en-CA" baseline="0" dirty="0" smtClean="0"/>
              <a:t>What things do you currently do well that you can leverage to help with initiatives for Christian Formation?</a:t>
            </a:r>
            <a:r>
              <a:rPr lang="en-CA" dirty="0" smtClean="0"/>
              <a:t> </a:t>
            </a:r>
            <a:endParaRPr lang="en-CA" dirty="0"/>
          </a:p>
        </p:txBody>
      </p:sp>
      <p:sp>
        <p:nvSpPr>
          <p:cNvPr id="4" name="Slide Number Placeholder 3"/>
          <p:cNvSpPr>
            <a:spLocks noGrp="1"/>
          </p:cNvSpPr>
          <p:nvPr>
            <p:ph type="sldNum" sz="quarter" idx="10"/>
          </p:nvPr>
        </p:nvSpPr>
        <p:spPr/>
        <p:txBody>
          <a:bodyPr/>
          <a:lstStyle/>
          <a:p>
            <a:fld id="{D172854C-67C0-4F94-A16D-E1B28280FF5E}" type="slidenum">
              <a:rPr lang="en-CA" smtClean="0"/>
              <a:t>11</a:t>
            </a:fld>
            <a:endParaRPr lang="en-CA"/>
          </a:p>
        </p:txBody>
      </p:sp>
    </p:spTree>
    <p:extLst>
      <p:ext uri="{BB962C8B-B14F-4D97-AF65-F5344CB8AC3E}">
        <p14:creationId xmlns:p14="http://schemas.microsoft.com/office/powerpoint/2010/main" val="4178149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There are</a:t>
            </a:r>
            <a:r>
              <a:rPr lang="en-CA" baseline="0" dirty="0" smtClean="0"/>
              <a:t> numerous ways to foster and encourage Christian Formation. The most effective approach is through small group gatherings, whether that be through short ‘faith sharing’ exercises at church meetings, hosting The Alpha Course, or attending more intensive programs like EFM or </a:t>
            </a:r>
            <a:r>
              <a:rPr lang="en-CA" baseline="0" dirty="0" err="1" smtClean="0"/>
              <a:t>Cursillo</a:t>
            </a:r>
            <a:r>
              <a:rPr lang="en-CA" baseline="0" dirty="0" smtClean="0"/>
              <a:t>. </a:t>
            </a:r>
          </a:p>
          <a:p>
            <a:endParaRPr lang="en-CA" baseline="0" dirty="0" smtClean="0"/>
          </a:p>
          <a:p>
            <a:r>
              <a:rPr lang="en-CA" baseline="0" dirty="0" smtClean="0"/>
              <a:t>The Building Healthy Parishes Team is planning to get “Faith Sharing Cards” specially printed and distributed to every parish this spring. To access these question-cards immediately, you may print a set on card-stock weight paper. See the details on your hand-out.</a:t>
            </a:r>
          </a:p>
          <a:p>
            <a:r>
              <a:rPr lang="en-CA" baseline="0" dirty="0" smtClean="0"/>
              <a:t>  </a:t>
            </a:r>
            <a:endParaRPr lang="en-CA" baseline="0" dirty="0"/>
          </a:p>
          <a:p>
            <a:r>
              <a:rPr lang="en-CA" baseline="0" dirty="0" smtClean="0"/>
              <a:t>In order to experience lasting transformation within the church community both lay and clergy leaders need to be intentional and focused in their Christian Formation efforts. Regular and consistent emphasis is required if we are to maintain this foundation of our faith in our parishes.</a:t>
            </a:r>
          </a:p>
          <a:p>
            <a:endParaRPr lang="en-CA" baseline="0" dirty="0" smtClean="0"/>
          </a:p>
          <a:p>
            <a:r>
              <a:rPr lang="en-CA" baseline="0" dirty="0" smtClean="0"/>
              <a:t>You will see on the hand-out provided all kinds of ideas and resources. Most of these can be accessed through our Diocesan website. Some of them are free to obtain.</a:t>
            </a:r>
          </a:p>
          <a:p>
            <a:endParaRPr lang="en-CA" baseline="0" dirty="0" smtClean="0"/>
          </a:p>
          <a:p>
            <a:r>
              <a:rPr lang="en-CA" baseline="0" dirty="0" smtClean="0"/>
              <a:t>For inquiries, contact the Building Healthy Parishes Team Leader, Tanya Moxley, or the Diocesan Parish Vitality Coordinator, Lisa Vaughn.   </a:t>
            </a:r>
          </a:p>
        </p:txBody>
      </p:sp>
      <p:sp>
        <p:nvSpPr>
          <p:cNvPr id="4" name="Slide Number Placeholder 3"/>
          <p:cNvSpPr>
            <a:spLocks noGrp="1"/>
          </p:cNvSpPr>
          <p:nvPr>
            <p:ph type="sldNum" sz="quarter" idx="10"/>
          </p:nvPr>
        </p:nvSpPr>
        <p:spPr/>
        <p:txBody>
          <a:bodyPr/>
          <a:lstStyle/>
          <a:p>
            <a:fld id="{D172854C-67C0-4F94-A16D-E1B28280FF5E}" type="slidenum">
              <a:rPr lang="en-CA" smtClean="0"/>
              <a:t>12</a:t>
            </a:fld>
            <a:endParaRPr lang="en-CA"/>
          </a:p>
        </p:txBody>
      </p:sp>
    </p:spTree>
    <p:extLst>
      <p:ext uri="{BB962C8B-B14F-4D97-AF65-F5344CB8AC3E}">
        <p14:creationId xmlns:p14="http://schemas.microsoft.com/office/powerpoint/2010/main" val="18434906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63BBFF-77C1-4BF1-A3B2-2505841100BA}" type="datetimeFigureOut">
              <a:rPr lang="en-US" dirty="0"/>
              <a:t>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ED2BB1-BB31-4EB8-A961-18800A74EAA8}" type="datetimeFigureOut">
              <a:rPr lang="en-US" dirty="0"/>
              <a:t>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40B886-74BB-4D5E-9EA9-584482FE40E6}" type="datetimeFigureOut">
              <a:rPr lang="en-US" dirty="0"/>
              <a:t>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A4CCD1-3502-4C30-947C-75FC88992007}" type="datetimeFigureOut">
              <a:rPr lang="en-US" dirty="0"/>
              <a:t>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0B797A-E8AF-4231-9C64-308C5BB9ED3E}" type="datetimeFigureOut">
              <a:rPr lang="en-US" dirty="0"/>
              <a:t>2/28/2017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EB24146-07E2-48CA-8629-5887ED47FCDB}" type="datetimeFigureOut">
              <a:rPr lang="en-US" dirty="0"/>
              <a:t>2/28/2017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407E718-B4F0-433E-A285-0013249184C0}" type="datetimeFigureOut">
              <a:rPr lang="en-US" dirty="0"/>
              <a:t>2/28/2017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8E44C4-3D72-4D6E-86A4-F5491DC49E6D}" type="datetimeFigureOut">
              <a:rPr lang="en-US" dirty="0"/>
              <a:t>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B8EA14-E6AC-4B59-973C-7A06B0EDE3E3}" type="datetimeFigureOut">
              <a:rPr lang="en-US" dirty="0"/>
              <a:t>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C93879-1153-42D3-8EC7-7A3CC94658D3}" type="datetimeFigureOut">
              <a:rPr lang="en-US" dirty="0"/>
              <a:t>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2E1496-D8B1-4FDC-98A5-AD2561A2EE12}" type="datetimeFigureOut">
              <a:rPr lang="en-US" dirty="0"/>
              <a:t>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AD3855-5B08-4570-810C-DE4498675D2C}" type="datetimeFigureOut">
              <a:rPr lang="en-US" dirty="0"/>
              <a:t>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FC1B1A-3400-4A09-B018-5620D6ADA4AF}" type="datetimeFigureOut">
              <a:rPr lang="en-US" dirty="0"/>
              <a:t>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33EE65E-8B04-4250-B4A9-5C65F355F1A2}" type="datetimeFigureOut">
              <a:rPr lang="en-US" dirty="0"/>
              <a:t>2/28/2017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4F5881F-8E44-4F15-AB98-80B7869E49CA}" type="datetimeFigureOut">
              <a:rPr lang="en-US" dirty="0"/>
              <a:t>2/28/2017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7D2069-43FA-49C5-9F0E-58E1EB237AEF}" type="datetimeFigureOut">
              <a:rPr lang="en-US" dirty="0"/>
              <a:t>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05854CA-19F4-4771-B6A2-DA5C0742B220}" type="datetimeFigureOut">
              <a:rPr lang="en-US" dirty="0"/>
              <a:t>2/28/2017</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BB3B3F-C0CE-47CB-BCED-F49A710726FF}" type="datetimeFigureOut">
              <a:rPr lang="en-US" dirty="0"/>
              <a:t>2/28/2017</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sz="6600" dirty="0" smtClean="0"/>
              <a:t>BUILDING BLOCKS </a:t>
            </a:r>
            <a:endParaRPr lang="en-CA" sz="6600" dirty="0"/>
          </a:p>
        </p:txBody>
      </p:sp>
      <p:sp>
        <p:nvSpPr>
          <p:cNvPr id="3" name="Subtitle 2"/>
          <p:cNvSpPr>
            <a:spLocks noGrp="1"/>
          </p:cNvSpPr>
          <p:nvPr>
            <p:ph type="subTitle" idx="1"/>
          </p:nvPr>
        </p:nvSpPr>
        <p:spPr>
          <a:xfrm>
            <a:off x="680322" y="4394039"/>
            <a:ext cx="8144134" cy="1530243"/>
          </a:xfrm>
        </p:spPr>
        <p:txBody>
          <a:bodyPr>
            <a:normAutofit fontScale="92500" lnSpcReduction="10000"/>
          </a:bodyPr>
          <a:lstStyle/>
          <a:p>
            <a:r>
              <a:rPr lang="en-CA" sz="5400" b="1" dirty="0" smtClean="0">
                <a:solidFill>
                  <a:schemeClr val="bg1"/>
                </a:solidFill>
              </a:rPr>
              <a:t>HEALTHY PARISHES</a:t>
            </a:r>
          </a:p>
          <a:p>
            <a:r>
              <a:rPr lang="en-CA" sz="2400" b="1" dirty="0" smtClean="0">
                <a:solidFill>
                  <a:schemeClr val="bg1"/>
                </a:solidFill>
              </a:rPr>
              <a:t>Presentation for Parishes and Regions</a:t>
            </a:r>
          </a:p>
          <a:p>
            <a:r>
              <a:rPr lang="en-CA" sz="2400" b="1" dirty="0" smtClean="0">
                <a:solidFill>
                  <a:schemeClr val="bg1"/>
                </a:solidFill>
              </a:rPr>
              <a:t>Diocese of Nova Scotia &amp; Prince Edward Island</a:t>
            </a:r>
            <a:endParaRPr lang="en-CA" sz="2400" b="1"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8039" y="4657718"/>
            <a:ext cx="1005445" cy="143504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6590" y="2733709"/>
            <a:ext cx="2063797" cy="1373070"/>
          </a:xfrm>
          <a:prstGeom prst="rect">
            <a:avLst/>
          </a:prstGeom>
        </p:spPr>
      </p:pic>
    </p:spTree>
    <p:extLst>
      <p:ext uri="{BB962C8B-B14F-4D97-AF65-F5344CB8AC3E}">
        <p14:creationId xmlns:p14="http://schemas.microsoft.com/office/powerpoint/2010/main" val="563347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Church and Culture</a:t>
            </a:r>
            <a:endParaRPr lang="en-CA"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08349" y="2115554"/>
            <a:ext cx="6903076" cy="4533364"/>
          </a:xfrm>
        </p:spPr>
      </p:pic>
    </p:spTree>
    <p:extLst>
      <p:ext uri="{BB962C8B-B14F-4D97-AF65-F5344CB8AC3E}">
        <p14:creationId xmlns:p14="http://schemas.microsoft.com/office/powerpoint/2010/main" val="8145223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PLANNING RETREAT </a:t>
            </a:r>
            <a:r>
              <a:rPr lang="en-CA" sz="2800" dirty="0" smtClean="0"/>
              <a:t>– August 2016</a:t>
            </a:r>
            <a:endParaRPr lang="en-CA" sz="2800" dirty="0"/>
          </a:p>
        </p:txBody>
      </p:sp>
      <p:sp>
        <p:nvSpPr>
          <p:cNvPr id="3" name="Content Placeholder 2"/>
          <p:cNvSpPr>
            <a:spLocks noGrp="1"/>
          </p:cNvSpPr>
          <p:nvPr>
            <p:ph idx="1"/>
          </p:nvPr>
        </p:nvSpPr>
        <p:spPr>
          <a:xfrm>
            <a:off x="259307" y="2500646"/>
            <a:ext cx="10034875" cy="2972106"/>
          </a:xfrm>
        </p:spPr>
        <p:txBody>
          <a:bodyPr>
            <a:noAutofit/>
          </a:bodyPr>
          <a:lstStyle/>
          <a:p>
            <a:r>
              <a:rPr lang="en-CA" sz="3200" b="1" dirty="0" smtClean="0">
                <a:solidFill>
                  <a:schemeClr val="bg1"/>
                </a:solidFill>
              </a:rPr>
              <a:t>Hosted by Building Healthy Parishes Team </a:t>
            </a:r>
            <a:r>
              <a:rPr lang="en-CA" sz="2000" dirty="0" smtClean="0">
                <a:solidFill>
                  <a:schemeClr val="bg1"/>
                </a:solidFill>
              </a:rPr>
              <a:t>(VSST)</a:t>
            </a:r>
          </a:p>
          <a:p>
            <a:r>
              <a:rPr lang="en-CA" sz="3200" b="1" dirty="0" smtClean="0">
                <a:solidFill>
                  <a:schemeClr val="bg1"/>
                </a:solidFill>
              </a:rPr>
              <a:t>32 lay and clergy invited</a:t>
            </a:r>
          </a:p>
          <a:p>
            <a:r>
              <a:rPr lang="en-CA" sz="3200" b="1" dirty="0" smtClean="0">
                <a:solidFill>
                  <a:schemeClr val="bg1"/>
                </a:solidFill>
              </a:rPr>
              <a:t>Various parish contexts, roles</a:t>
            </a:r>
          </a:p>
          <a:p>
            <a:r>
              <a:rPr lang="en-CA" sz="3200" b="1" dirty="0" smtClean="0">
                <a:solidFill>
                  <a:schemeClr val="bg1"/>
                </a:solidFill>
              </a:rPr>
              <a:t>19 people participated</a:t>
            </a:r>
          </a:p>
          <a:p>
            <a:r>
              <a:rPr lang="en-CA" sz="3200" b="1" dirty="0" smtClean="0">
                <a:solidFill>
                  <a:schemeClr val="bg1"/>
                </a:solidFill>
              </a:rPr>
              <a:t>All regions represented </a:t>
            </a:r>
            <a:r>
              <a:rPr lang="en-CA" sz="2000" dirty="0" smtClean="0">
                <a:solidFill>
                  <a:schemeClr val="bg1"/>
                </a:solidFill>
              </a:rPr>
              <a:t>(except PEI)</a:t>
            </a:r>
          </a:p>
          <a:p>
            <a:r>
              <a:rPr lang="en-CA" sz="3200" b="1" dirty="0" smtClean="0">
                <a:solidFill>
                  <a:schemeClr val="bg1"/>
                </a:solidFill>
              </a:rPr>
              <a:t>Preparation reading</a:t>
            </a:r>
            <a:endParaRPr lang="en-CA" sz="3200" b="1"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9288" y="3111690"/>
            <a:ext cx="5145208" cy="3248166"/>
          </a:xfrm>
          <a:prstGeom prst="rect">
            <a:avLst/>
          </a:prstGeom>
        </p:spPr>
      </p:pic>
    </p:spTree>
    <p:extLst>
      <p:ext uri="{BB962C8B-B14F-4D97-AF65-F5344CB8AC3E}">
        <p14:creationId xmlns:p14="http://schemas.microsoft.com/office/powerpoint/2010/main" val="2919663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126" y="739580"/>
            <a:ext cx="10143933" cy="1080938"/>
          </a:xfrm>
        </p:spPr>
        <p:txBody>
          <a:bodyPr>
            <a:noAutofit/>
          </a:bodyPr>
          <a:lstStyle/>
          <a:p>
            <a:r>
              <a:rPr lang="en-CA" sz="4300" dirty="0" smtClean="0"/>
              <a:t>THREE FOUNDATIONAL BUILDING BLOCKS</a:t>
            </a:r>
            <a:endParaRPr lang="en-CA" sz="4300" dirty="0"/>
          </a:p>
        </p:txBody>
      </p:sp>
      <p:sp>
        <p:nvSpPr>
          <p:cNvPr id="3" name="Content Placeholder 2"/>
          <p:cNvSpPr>
            <a:spLocks noGrp="1"/>
          </p:cNvSpPr>
          <p:nvPr>
            <p:ph idx="1"/>
          </p:nvPr>
        </p:nvSpPr>
        <p:spPr>
          <a:xfrm>
            <a:off x="1703903" y="2418759"/>
            <a:ext cx="9613861" cy="3599316"/>
          </a:xfrm>
        </p:spPr>
        <p:txBody>
          <a:bodyPr>
            <a:normAutofit/>
          </a:bodyPr>
          <a:lstStyle/>
          <a:p>
            <a:pPr>
              <a:buFont typeface="Wingdings" panose="05000000000000000000" pitchFamily="2" charset="2"/>
              <a:buChar char="§"/>
            </a:pPr>
            <a:r>
              <a:rPr lang="en-CA" sz="4400" b="1" dirty="0" smtClean="0">
                <a:solidFill>
                  <a:schemeClr val="bg1"/>
                </a:solidFill>
              </a:rPr>
              <a:t>  Christian Formation</a:t>
            </a:r>
          </a:p>
          <a:p>
            <a:pPr marL="0" indent="0">
              <a:buNone/>
            </a:pPr>
            <a:endParaRPr lang="en-CA" sz="2000" b="1" dirty="0" smtClean="0">
              <a:solidFill>
                <a:schemeClr val="bg1"/>
              </a:solidFill>
            </a:endParaRPr>
          </a:p>
          <a:p>
            <a:pPr>
              <a:buFont typeface="Wingdings" panose="05000000000000000000" pitchFamily="2" charset="2"/>
              <a:buChar char="§"/>
            </a:pPr>
            <a:r>
              <a:rPr lang="en-CA" sz="4400" b="1" dirty="0" smtClean="0">
                <a:solidFill>
                  <a:schemeClr val="bg1"/>
                </a:solidFill>
              </a:rPr>
              <a:t>  Building Disciples</a:t>
            </a:r>
          </a:p>
          <a:p>
            <a:pPr marL="0" indent="0">
              <a:buNone/>
            </a:pPr>
            <a:endParaRPr lang="en-CA" sz="2000" b="1" dirty="0" smtClean="0">
              <a:solidFill>
                <a:schemeClr val="bg1"/>
              </a:solidFill>
            </a:endParaRPr>
          </a:p>
          <a:p>
            <a:pPr>
              <a:buFont typeface="Wingdings" panose="05000000000000000000" pitchFamily="2" charset="2"/>
              <a:buChar char="§"/>
            </a:pPr>
            <a:r>
              <a:rPr lang="en-CA" sz="4400" b="1" dirty="0" smtClean="0">
                <a:solidFill>
                  <a:schemeClr val="bg1"/>
                </a:solidFill>
              </a:rPr>
              <a:t>  Leadership</a:t>
            </a:r>
            <a:endParaRPr lang="en-CA" sz="4400" b="1"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956" y="2678067"/>
            <a:ext cx="1187072" cy="257260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7677" y="3401478"/>
            <a:ext cx="4163962" cy="2770336"/>
          </a:xfrm>
          <a:prstGeom prst="rect">
            <a:avLst/>
          </a:prstGeom>
        </p:spPr>
      </p:pic>
    </p:spTree>
    <p:extLst>
      <p:ext uri="{BB962C8B-B14F-4D97-AF65-F5344CB8AC3E}">
        <p14:creationId xmlns:p14="http://schemas.microsoft.com/office/powerpoint/2010/main" val="760017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400" b="1" dirty="0" smtClean="0"/>
              <a:t>CHRISTIAN FORMATION</a:t>
            </a:r>
            <a:endParaRPr lang="en-CA" sz="4400" b="1" dirty="0"/>
          </a:p>
        </p:txBody>
      </p:sp>
      <p:sp>
        <p:nvSpPr>
          <p:cNvPr id="3" name="Content Placeholder 2"/>
          <p:cNvSpPr>
            <a:spLocks noGrp="1"/>
          </p:cNvSpPr>
          <p:nvPr>
            <p:ph idx="1"/>
          </p:nvPr>
        </p:nvSpPr>
        <p:spPr>
          <a:xfrm>
            <a:off x="0" y="3420207"/>
            <a:ext cx="9613861" cy="3599316"/>
          </a:xfrm>
        </p:spPr>
        <p:txBody>
          <a:bodyPr>
            <a:noAutofit/>
          </a:bodyPr>
          <a:lstStyle/>
          <a:p>
            <a:pPr lvl="2"/>
            <a:r>
              <a:rPr lang="en-CA" sz="3800" b="1" dirty="0" smtClean="0">
                <a:solidFill>
                  <a:schemeClr val="bg1"/>
                </a:solidFill>
              </a:rPr>
              <a:t> Introducing Christianity</a:t>
            </a:r>
          </a:p>
          <a:p>
            <a:pPr lvl="2"/>
            <a:r>
              <a:rPr lang="en-CA" sz="3800" b="1" dirty="0" smtClean="0">
                <a:solidFill>
                  <a:schemeClr val="bg1"/>
                </a:solidFill>
              </a:rPr>
              <a:t> Fostering spiritual (re-)awakening</a:t>
            </a:r>
          </a:p>
          <a:p>
            <a:pPr lvl="2"/>
            <a:r>
              <a:rPr lang="en-CA" sz="3800" b="1" dirty="0" smtClean="0">
                <a:solidFill>
                  <a:schemeClr val="bg1"/>
                </a:solidFill>
              </a:rPr>
              <a:t> A life-long process of ‘growing’</a:t>
            </a:r>
          </a:p>
          <a:p>
            <a:pPr lvl="2"/>
            <a:r>
              <a:rPr lang="en-CA" sz="3800" b="1" dirty="0" smtClean="0">
                <a:solidFill>
                  <a:schemeClr val="bg1"/>
                </a:solidFill>
              </a:rPr>
              <a:t> Leads to spiritual fulfillment</a:t>
            </a:r>
          </a:p>
          <a:p>
            <a:pPr lvl="2"/>
            <a:r>
              <a:rPr lang="en-CA" sz="3800" b="1" dirty="0" smtClean="0">
                <a:solidFill>
                  <a:schemeClr val="bg1"/>
                </a:solidFill>
              </a:rPr>
              <a:t> Is more than education</a:t>
            </a:r>
            <a:endParaRPr lang="en-CA" sz="3800" b="1" dirty="0">
              <a:solidFill>
                <a:schemeClr val="bg1"/>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1725" y="936602"/>
            <a:ext cx="4003136" cy="3002352"/>
          </a:xfrm>
          <a:prstGeom prst="rect">
            <a:avLst/>
          </a:prstGeom>
        </p:spPr>
      </p:pic>
    </p:spTree>
    <p:extLst>
      <p:ext uri="{BB962C8B-B14F-4D97-AF65-F5344CB8AC3E}">
        <p14:creationId xmlns:p14="http://schemas.microsoft.com/office/powerpoint/2010/main" val="2820135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QUESTIONS FOR DISCUSSION:</a:t>
            </a:r>
            <a:endParaRPr lang="en-CA" b="1" dirty="0"/>
          </a:p>
        </p:txBody>
      </p:sp>
      <p:sp>
        <p:nvSpPr>
          <p:cNvPr id="3" name="Content Placeholder 2"/>
          <p:cNvSpPr>
            <a:spLocks noGrp="1"/>
          </p:cNvSpPr>
          <p:nvPr>
            <p:ph idx="1"/>
          </p:nvPr>
        </p:nvSpPr>
        <p:spPr>
          <a:xfrm>
            <a:off x="252095" y="2498651"/>
            <a:ext cx="10264344" cy="4176469"/>
          </a:xfrm>
        </p:spPr>
        <p:txBody>
          <a:bodyPr>
            <a:normAutofit fontScale="92500" lnSpcReduction="10000"/>
          </a:bodyPr>
          <a:lstStyle/>
          <a:p>
            <a:pPr>
              <a:buFont typeface="Wingdings" panose="05000000000000000000" pitchFamily="2" charset="2"/>
              <a:buChar char="Ø"/>
            </a:pPr>
            <a:r>
              <a:rPr lang="en-CA" sz="3200" b="1" dirty="0" smtClean="0">
                <a:solidFill>
                  <a:schemeClr val="bg1"/>
                </a:solidFill>
              </a:rPr>
              <a:t>  </a:t>
            </a:r>
            <a:r>
              <a:rPr lang="en-CA" sz="3500" b="1" dirty="0" smtClean="0">
                <a:solidFill>
                  <a:schemeClr val="bg1"/>
                </a:solidFill>
              </a:rPr>
              <a:t>What are you doing in your parish relating                 to Christian Formation?</a:t>
            </a:r>
          </a:p>
          <a:p>
            <a:pPr marL="0" indent="0">
              <a:buNone/>
            </a:pPr>
            <a:endParaRPr lang="en-CA" sz="1300" b="1" dirty="0" smtClean="0">
              <a:solidFill>
                <a:schemeClr val="bg1"/>
              </a:solidFill>
            </a:endParaRPr>
          </a:p>
          <a:p>
            <a:pPr>
              <a:buFont typeface="Wingdings" panose="05000000000000000000" pitchFamily="2" charset="2"/>
              <a:buChar char="Ø"/>
            </a:pPr>
            <a:r>
              <a:rPr lang="en-CA" sz="3500" b="1" dirty="0" smtClean="0">
                <a:solidFill>
                  <a:schemeClr val="bg1"/>
                </a:solidFill>
              </a:rPr>
              <a:t>  How are you addressing the beginning             and basic spiritual needs for…</a:t>
            </a:r>
          </a:p>
          <a:p>
            <a:pPr lvl="2">
              <a:buFont typeface="Courier New" panose="02070309020205020404" pitchFamily="49" charset="0"/>
              <a:buChar char="o"/>
            </a:pPr>
            <a:r>
              <a:rPr lang="en-CA" sz="3500" b="1" dirty="0" smtClean="0">
                <a:solidFill>
                  <a:schemeClr val="bg1"/>
                </a:solidFill>
              </a:rPr>
              <a:t> Children?</a:t>
            </a:r>
          </a:p>
          <a:p>
            <a:pPr lvl="2">
              <a:buFont typeface="Courier New" panose="02070309020205020404" pitchFamily="49" charset="0"/>
              <a:buChar char="o"/>
            </a:pPr>
            <a:r>
              <a:rPr lang="en-CA" sz="3500" b="1" dirty="0" smtClean="0">
                <a:solidFill>
                  <a:schemeClr val="bg1"/>
                </a:solidFill>
              </a:rPr>
              <a:t> Youth?</a:t>
            </a:r>
          </a:p>
          <a:p>
            <a:pPr lvl="2">
              <a:buFont typeface="Courier New" panose="02070309020205020404" pitchFamily="49" charset="0"/>
              <a:buChar char="o"/>
            </a:pPr>
            <a:r>
              <a:rPr lang="en-CA" sz="3500" b="1" dirty="0" smtClean="0">
                <a:solidFill>
                  <a:schemeClr val="bg1"/>
                </a:solidFill>
              </a:rPr>
              <a:t> Adult ‘Seekers’?</a:t>
            </a:r>
          </a:p>
          <a:p>
            <a:pPr lvl="2">
              <a:buFont typeface="Courier New" panose="02070309020205020404" pitchFamily="49" charset="0"/>
              <a:buChar char="o"/>
            </a:pPr>
            <a:r>
              <a:rPr lang="en-CA" sz="3500" b="1" dirty="0" smtClean="0">
                <a:solidFill>
                  <a:schemeClr val="bg1"/>
                </a:solidFill>
              </a:rPr>
              <a:t> Long-time parishioners?  </a:t>
            </a:r>
          </a:p>
          <a:p>
            <a:endParaRPr lang="en-CA"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7601" y="3509888"/>
            <a:ext cx="3394855" cy="2681654"/>
          </a:xfrm>
          <a:prstGeom prst="rect">
            <a:avLst/>
          </a:prstGeom>
        </p:spPr>
      </p:pic>
    </p:spTree>
    <p:extLst>
      <p:ext uri="{BB962C8B-B14F-4D97-AF65-F5344CB8AC3E}">
        <p14:creationId xmlns:p14="http://schemas.microsoft.com/office/powerpoint/2010/main" val="546176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QUESTIONS FOR DISCUSSION:</a:t>
            </a:r>
            <a:endParaRPr lang="en-CA" b="1" dirty="0"/>
          </a:p>
        </p:txBody>
      </p:sp>
      <p:sp>
        <p:nvSpPr>
          <p:cNvPr id="3" name="Content Placeholder 2"/>
          <p:cNvSpPr>
            <a:spLocks noGrp="1"/>
          </p:cNvSpPr>
          <p:nvPr>
            <p:ph idx="1"/>
          </p:nvPr>
        </p:nvSpPr>
        <p:spPr>
          <a:xfrm>
            <a:off x="1053954" y="2442416"/>
            <a:ext cx="10264344" cy="4176469"/>
          </a:xfrm>
        </p:spPr>
        <p:txBody>
          <a:bodyPr>
            <a:normAutofit/>
          </a:bodyPr>
          <a:lstStyle/>
          <a:p>
            <a:pPr>
              <a:buFont typeface="Wingdings" panose="05000000000000000000" pitchFamily="2" charset="2"/>
              <a:buChar char="Ø"/>
            </a:pPr>
            <a:r>
              <a:rPr lang="en-CA" sz="3200" b="1" dirty="0" smtClean="0">
                <a:solidFill>
                  <a:schemeClr val="bg1"/>
                </a:solidFill>
              </a:rPr>
              <a:t>  How well do you know your neighbours?</a:t>
            </a:r>
          </a:p>
          <a:p>
            <a:pPr marL="0" indent="0">
              <a:buNone/>
            </a:pPr>
            <a:endParaRPr lang="en-CA" sz="1200" b="1" dirty="0" smtClean="0">
              <a:solidFill>
                <a:schemeClr val="bg1"/>
              </a:solidFill>
            </a:endParaRPr>
          </a:p>
          <a:p>
            <a:pPr>
              <a:buFont typeface="Wingdings" panose="05000000000000000000" pitchFamily="2" charset="2"/>
              <a:buChar char="Ø"/>
            </a:pPr>
            <a:r>
              <a:rPr lang="en-CA" sz="3200" b="1" dirty="0" smtClean="0">
                <a:solidFill>
                  <a:schemeClr val="bg1"/>
                </a:solidFill>
              </a:rPr>
              <a:t>  What </a:t>
            </a:r>
            <a:r>
              <a:rPr lang="en-CA" sz="3200" b="1" dirty="0">
                <a:solidFill>
                  <a:schemeClr val="bg1"/>
                </a:solidFill>
              </a:rPr>
              <a:t>groups of people (demographics) </a:t>
            </a:r>
            <a:r>
              <a:rPr lang="en-CA" sz="3200" b="1" dirty="0" smtClean="0">
                <a:solidFill>
                  <a:schemeClr val="bg1"/>
                </a:solidFill>
              </a:rPr>
              <a:t>from </a:t>
            </a:r>
            <a:r>
              <a:rPr lang="en-CA" sz="3200" b="1" dirty="0">
                <a:solidFill>
                  <a:schemeClr val="bg1"/>
                </a:solidFill>
              </a:rPr>
              <a:t>your </a:t>
            </a:r>
            <a:r>
              <a:rPr lang="en-CA" sz="3200" b="1" dirty="0" smtClean="0">
                <a:solidFill>
                  <a:schemeClr val="bg1"/>
                </a:solidFill>
              </a:rPr>
              <a:t>neighbourhood </a:t>
            </a:r>
            <a:r>
              <a:rPr lang="en-CA" sz="3200" b="1" dirty="0">
                <a:solidFill>
                  <a:schemeClr val="bg1"/>
                </a:solidFill>
              </a:rPr>
              <a:t>are NOT reflected in your </a:t>
            </a:r>
            <a:r>
              <a:rPr lang="en-CA" sz="3200" b="1" dirty="0" smtClean="0">
                <a:solidFill>
                  <a:schemeClr val="bg1"/>
                </a:solidFill>
              </a:rPr>
              <a:t>congregation?</a:t>
            </a:r>
            <a:r>
              <a:rPr lang="en-CA" sz="3500" b="1" dirty="0" smtClean="0">
                <a:solidFill>
                  <a:schemeClr val="bg1"/>
                </a:solidFill>
              </a:rPr>
              <a:t> </a:t>
            </a:r>
          </a:p>
          <a:p>
            <a:endParaRPr lang="en-CA"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3282" y="4420631"/>
            <a:ext cx="5930900" cy="2032000"/>
          </a:xfrm>
          <a:prstGeom prst="rect">
            <a:avLst/>
          </a:prstGeom>
        </p:spPr>
      </p:pic>
    </p:spTree>
    <p:extLst>
      <p:ext uri="{BB962C8B-B14F-4D97-AF65-F5344CB8AC3E}">
        <p14:creationId xmlns:p14="http://schemas.microsoft.com/office/powerpoint/2010/main" val="3988170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GREAT COMMISSION:</a:t>
            </a:r>
            <a:endParaRPr lang="en-CA" dirty="0"/>
          </a:p>
        </p:txBody>
      </p:sp>
      <p:sp>
        <p:nvSpPr>
          <p:cNvPr id="3" name="Content Placeholder 2"/>
          <p:cNvSpPr>
            <a:spLocks noGrp="1"/>
          </p:cNvSpPr>
          <p:nvPr>
            <p:ph idx="1"/>
          </p:nvPr>
        </p:nvSpPr>
        <p:spPr>
          <a:xfrm>
            <a:off x="680321" y="2336872"/>
            <a:ext cx="10236208" cy="4232739"/>
          </a:xfrm>
        </p:spPr>
        <p:txBody>
          <a:bodyPr>
            <a:normAutofit lnSpcReduction="10000"/>
          </a:bodyPr>
          <a:lstStyle/>
          <a:p>
            <a:pPr marL="0" indent="0" algn="ctr">
              <a:buNone/>
            </a:pPr>
            <a:r>
              <a:rPr lang="en-CA" sz="4400" b="1" dirty="0" smtClean="0">
                <a:solidFill>
                  <a:schemeClr val="bg1"/>
                </a:solidFill>
                <a:latin typeface="Calibri Light" panose="020F0302020204030204" pitchFamily="34" charset="0"/>
              </a:rPr>
              <a:t>Jesus said, “Go </a:t>
            </a:r>
            <a:r>
              <a:rPr lang="en-CA" sz="4400" b="1" dirty="0">
                <a:solidFill>
                  <a:schemeClr val="bg1"/>
                </a:solidFill>
                <a:latin typeface="Calibri Light" panose="020F0302020204030204" pitchFamily="34" charset="0"/>
              </a:rPr>
              <a:t>therefore and </a:t>
            </a:r>
            <a:endParaRPr lang="en-CA" sz="4400" b="1" dirty="0" smtClean="0">
              <a:solidFill>
                <a:schemeClr val="bg1"/>
              </a:solidFill>
              <a:latin typeface="Calibri Light" panose="020F0302020204030204" pitchFamily="34" charset="0"/>
            </a:endParaRPr>
          </a:p>
          <a:p>
            <a:pPr marL="0" indent="0" algn="ctr">
              <a:buNone/>
            </a:pPr>
            <a:r>
              <a:rPr lang="en-CA" sz="4400" b="1" dirty="0" smtClean="0">
                <a:solidFill>
                  <a:schemeClr val="bg1"/>
                </a:solidFill>
                <a:latin typeface="Calibri Light" panose="020F0302020204030204" pitchFamily="34" charset="0"/>
              </a:rPr>
              <a:t>make </a:t>
            </a:r>
            <a:r>
              <a:rPr lang="en-CA" sz="4400" b="1" dirty="0">
                <a:solidFill>
                  <a:schemeClr val="bg1"/>
                </a:solidFill>
                <a:latin typeface="Calibri Light" panose="020F0302020204030204" pitchFamily="34" charset="0"/>
              </a:rPr>
              <a:t>disciples of all nations, </a:t>
            </a:r>
            <a:endParaRPr lang="en-CA" sz="4400" b="1" dirty="0" smtClean="0">
              <a:solidFill>
                <a:schemeClr val="bg1"/>
              </a:solidFill>
              <a:latin typeface="Calibri Light" panose="020F0302020204030204" pitchFamily="34" charset="0"/>
            </a:endParaRPr>
          </a:p>
          <a:p>
            <a:pPr marL="0" indent="0" algn="ctr">
              <a:buNone/>
            </a:pPr>
            <a:r>
              <a:rPr lang="en-CA" sz="4400" b="1" dirty="0" smtClean="0">
                <a:solidFill>
                  <a:schemeClr val="bg1"/>
                </a:solidFill>
                <a:latin typeface="Calibri Light" panose="020F0302020204030204" pitchFamily="34" charset="0"/>
              </a:rPr>
              <a:t>baptizing </a:t>
            </a:r>
            <a:r>
              <a:rPr lang="en-CA" sz="4400" b="1" dirty="0">
                <a:solidFill>
                  <a:schemeClr val="bg1"/>
                </a:solidFill>
                <a:latin typeface="Calibri Light" panose="020F0302020204030204" pitchFamily="34" charset="0"/>
              </a:rPr>
              <a:t>them in the name of the Father </a:t>
            </a:r>
            <a:endParaRPr lang="en-CA" sz="4400" b="1" dirty="0" smtClean="0">
              <a:solidFill>
                <a:schemeClr val="bg1"/>
              </a:solidFill>
              <a:latin typeface="Calibri Light" panose="020F0302020204030204" pitchFamily="34" charset="0"/>
            </a:endParaRPr>
          </a:p>
          <a:p>
            <a:pPr marL="0" indent="0" algn="ctr">
              <a:buNone/>
            </a:pPr>
            <a:r>
              <a:rPr lang="en-CA" sz="4400" b="1" dirty="0" smtClean="0">
                <a:solidFill>
                  <a:schemeClr val="bg1"/>
                </a:solidFill>
                <a:latin typeface="Calibri Light" panose="020F0302020204030204" pitchFamily="34" charset="0"/>
              </a:rPr>
              <a:t>and </a:t>
            </a:r>
            <a:r>
              <a:rPr lang="en-CA" sz="4400" b="1" dirty="0">
                <a:solidFill>
                  <a:schemeClr val="bg1"/>
                </a:solidFill>
                <a:latin typeface="Calibri Light" panose="020F0302020204030204" pitchFamily="34" charset="0"/>
              </a:rPr>
              <a:t>of the Son and of the Holy Spirit, </a:t>
            </a:r>
            <a:endParaRPr lang="en-CA" sz="4400" b="1" dirty="0" smtClean="0">
              <a:solidFill>
                <a:schemeClr val="bg1"/>
              </a:solidFill>
              <a:latin typeface="Calibri Light" panose="020F0302020204030204" pitchFamily="34" charset="0"/>
            </a:endParaRPr>
          </a:p>
          <a:p>
            <a:pPr marL="0" indent="0" algn="ctr">
              <a:buNone/>
            </a:pPr>
            <a:r>
              <a:rPr lang="en-CA" sz="4400" b="1" dirty="0" smtClean="0">
                <a:solidFill>
                  <a:schemeClr val="bg1"/>
                </a:solidFill>
                <a:latin typeface="Calibri Light" panose="020F0302020204030204" pitchFamily="34" charset="0"/>
              </a:rPr>
              <a:t>and </a:t>
            </a:r>
            <a:r>
              <a:rPr lang="en-CA" sz="4400" b="1" dirty="0">
                <a:solidFill>
                  <a:schemeClr val="bg1"/>
                </a:solidFill>
                <a:latin typeface="Calibri Light" panose="020F0302020204030204" pitchFamily="34" charset="0"/>
              </a:rPr>
              <a:t>teaching them to obey everything </a:t>
            </a:r>
            <a:endParaRPr lang="en-CA" sz="4400" b="1" dirty="0" smtClean="0">
              <a:solidFill>
                <a:schemeClr val="bg1"/>
              </a:solidFill>
              <a:latin typeface="Calibri Light" panose="020F0302020204030204" pitchFamily="34" charset="0"/>
            </a:endParaRPr>
          </a:p>
          <a:p>
            <a:pPr marL="0" indent="0" algn="ctr">
              <a:buNone/>
            </a:pPr>
            <a:r>
              <a:rPr lang="en-CA" sz="4400" b="1" dirty="0" smtClean="0">
                <a:solidFill>
                  <a:schemeClr val="bg1"/>
                </a:solidFill>
                <a:latin typeface="Calibri Light" panose="020F0302020204030204" pitchFamily="34" charset="0"/>
              </a:rPr>
              <a:t>that </a:t>
            </a:r>
            <a:r>
              <a:rPr lang="en-CA" sz="4400" b="1" dirty="0">
                <a:solidFill>
                  <a:schemeClr val="bg1"/>
                </a:solidFill>
                <a:latin typeface="Calibri Light" panose="020F0302020204030204" pitchFamily="34" charset="0"/>
              </a:rPr>
              <a:t>I have commanded you</a:t>
            </a:r>
            <a:r>
              <a:rPr lang="en-CA" sz="4400" b="1" dirty="0" smtClean="0">
                <a:solidFill>
                  <a:schemeClr val="bg1"/>
                </a:solidFill>
                <a:latin typeface="Calibri Light" panose="020F0302020204030204" pitchFamily="34" charset="0"/>
              </a:rPr>
              <a:t>.” </a:t>
            </a:r>
            <a:r>
              <a:rPr lang="en-CA" sz="3200" b="1" i="1" dirty="0" smtClean="0">
                <a:solidFill>
                  <a:schemeClr val="bg1"/>
                </a:solidFill>
                <a:latin typeface="Calibri Light" panose="020F0302020204030204" pitchFamily="34" charset="0"/>
              </a:rPr>
              <a:t>– Matthew 28:19,20a</a:t>
            </a:r>
            <a:endParaRPr lang="en-CA" sz="3200" b="1" i="1" dirty="0">
              <a:solidFill>
                <a:schemeClr val="bg1"/>
              </a:solidFill>
              <a:latin typeface="Calibri Light" panose="020F030202020403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8439" y="1312934"/>
            <a:ext cx="2162175" cy="2047875"/>
          </a:xfrm>
          <a:prstGeom prst="rect">
            <a:avLst/>
          </a:prstGeom>
        </p:spPr>
      </p:pic>
    </p:spTree>
    <p:extLst>
      <p:ext uri="{BB962C8B-B14F-4D97-AF65-F5344CB8AC3E}">
        <p14:creationId xmlns:p14="http://schemas.microsoft.com/office/powerpoint/2010/main" val="16384725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765" y="753228"/>
            <a:ext cx="9937418" cy="1080938"/>
          </a:xfrm>
        </p:spPr>
        <p:txBody>
          <a:bodyPr/>
          <a:lstStyle/>
          <a:p>
            <a:r>
              <a:rPr lang="en-CA" b="1" dirty="0" smtClean="0"/>
              <a:t>HOW DID JESUS &amp; THE EARLY CHURCH DO IT?</a:t>
            </a:r>
            <a:endParaRPr lang="en-CA" b="1" dirty="0"/>
          </a:p>
        </p:txBody>
      </p:sp>
      <p:sp>
        <p:nvSpPr>
          <p:cNvPr id="3" name="Content Placeholder 2"/>
          <p:cNvSpPr>
            <a:spLocks noGrp="1"/>
          </p:cNvSpPr>
          <p:nvPr>
            <p:ph idx="1"/>
          </p:nvPr>
        </p:nvSpPr>
        <p:spPr>
          <a:xfrm>
            <a:off x="356763" y="2266534"/>
            <a:ext cx="11474165" cy="4218671"/>
          </a:xfrm>
        </p:spPr>
        <p:txBody>
          <a:bodyPr>
            <a:normAutofit fontScale="92500" lnSpcReduction="10000"/>
          </a:bodyPr>
          <a:lstStyle/>
          <a:p>
            <a:pPr marL="0" indent="0">
              <a:buNone/>
            </a:pPr>
            <a:r>
              <a:rPr lang="en-CA" sz="3200" b="1" dirty="0" smtClean="0">
                <a:solidFill>
                  <a:schemeClr val="bg1"/>
                </a:solidFill>
              </a:rPr>
              <a:t>New Testament examples of how people were helped to explore faith and become disciples:</a:t>
            </a:r>
          </a:p>
          <a:p>
            <a:pPr marL="0" indent="0">
              <a:buNone/>
            </a:pPr>
            <a:endParaRPr lang="en-CA" sz="1200" b="1" dirty="0" smtClean="0">
              <a:solidFill>
                <a:schemeClr val="bg1"/>
              </a:solidFill>
            </a:endParaRPr>
          </a:p>
          <a:p>
            <a:pPr>
              <a:buFont typeface="Wingdings" panose="05000000000000000000" pitchFamily="2" charset="2"/>
              <a:buChar char="§"/>
            </a:pPr>
            <a:r>
              <a:rPr lang="en-CA" sz="2700" b="1" dirty="0" smtClean="0">
                <a:solidFill>
                  <a:schemeClr val="bg1"/>
                </a:solidFill>
              </a:rPr>
              <a:t>Invited ‘seekers’ to investigate Jesus, “Come and see!” </a:t>
            </a:r>
            <a:r>
              <a:rPr lang="en-CA" sz="2000" b="1" dirty="0" smtClean="0">
                <a:solidFill>
                  <a:schemeClr val="bg1"/>
                </a:solidFill>
              </a:rPr>
              <a:t>(John 1:35-42) </a:t>
            </a:r>
          </a:p>
          <a:p>
            <a:pPr marL="0" indent="0">
              <a:buNone/>
            </a:pPr>
            <a:endParaRPr lang="en-CA" sz="800" b="1" dirty="0" smtClean="0">
              <a:solidFill>
                <a:schemeClr val="bg1"/>
              </a:solidFill>
            </a:endParaRPr>
          </a:p>
          <a:p>
            <a:pPr>
              <a:buFont typeface="Wingdings" panose="05000000000000000000" pitchFamily="2" charset="2"/>
              <a:buChar char="§"/>
            </a:pPr>
            <a:r>
              <a:rPr lang="en-CA" sz="2700" b="1" dirty="0" smtClean="0">
                <a:solidFill>
                  <a:schemeClr val="bg1"/>
                </a:solidFill>
              </a:rPr>
              <a:t>Jesus invested time with those who were interested </a:t>
            </a:r>
            <a:r>
              <a:rPr lang="en-CA" sz="2000" b="1" dirty="0" smtClean="0">
                <a:solidFill>
                  <a:schemeClr val="bg1"/>
                </a:solidFill>
              </a:rPr>
              <a:t>(John 3:22)</a:t>
            </a:r>
          </a:p>
          <a:p>
            <a:pPr marL="0" indent="0">
              <a:buNone/>
            </a:pPr>
            <a:endParaRPr lang="en-CA" sz="800" b="1" dirty="0" smtClean="0">
              <a:solidFill>
                <a:schemeClr val="bg1"/>
              </a:solidFill>
            </a:endParaRPr>
          </a:p>
          <a:p>
            <a:pPr>
              <a:buFont typeface="Wingdings" panose="05000000000000000000" pitchFamily="2" charset="2"/>
              <a:buChar char="§"/>
            </a:pPr>
            <a:r>
              <a:rPr lang="en-CA" sz="2700" b="1" dirty="0" smtClean="0">
                <a:solidFill>
                  <a:schemeClr val="bg1"/>
                </a:solidFill>
              </a:rPr>
              <a:t>His disciples engaged the community, served and shared the Gospel </a:t>
            </a:r>
            <a:r>
              <a:rPr lang="en-CA" sz="2000" b="1" dirty="0" smtClean="0">
                <a:solidFill>
                  <a:schemeClr val="bg1"/>
                </a:solidFill>
              </a:rPr>
              <a:t>(Luke 10:1-11)</a:t>
            </a:r>
          </a:p>
          <a:p>
            <a:pPr marL="0" indent="0">
              <a:buNone/>
            </a:pPr>
            <a:endParaRPr lang="en-CA" sz="900" b="1" dirty="0" smtClean="0">
              <a:solidFill>
                <a:schemeClr val="bg1"/>
              </a:solidFill>
            </a:endParaRPr>
          </a:p>
          <a:p>
            <a:pPr>
              <a:buFont typeface="Wingdings" panose="05000000000000000000" pitchFamily="2" charset="2"/>
              <a:buChar char="§"/>
            </a:pPr>
            <a:r>
              <a:rPr lang="en-CA" sz="2700" b="1" dirty="0" smtClean="0">
                <a:solidFill>
                  <a:schemeClr val="bg1"/>
                </a:solidFill>
              </a:rPr>
              <a:t>The first Christians went where people gathered and entered into conversations about </a:t>
            </a:r>
            <a:r>
              <a:rPr lang="en-CA" sz="2700" b="1" dirty="0">
                <a:solidFill>
                  <a:schemeClr val="bg1"/>
                </a:solidFill>
              </a:rPr>
              <a:t>Christ </a:t>
            </a:r>
            <a:r>
              <a:rPr lang="en-CA" sz="2000" b="1" dirty="0">
                <a:solidFill>
                  <a:schemeClr val="bg1"/>
                </a:solidFill>
              </a:rPr>
              <a:t>(Acts </a:t>
            </a:r>
            <a:r>
              <a:rPr lang="en-CA" sz="2000" b="1" dirty="0" smtClean="0">
                <a:solidFill>
                  <a:schemeClr val="bg1"/>
                </a:solidFill>
              </a:rPr>
              <a:t>16:13-15)</a:t>
            </a:r>
          </a:p>
          <a:p>
            <a:pPr marL="0" indent="0">
              <a:buNone/>
            </a:pPr>
            <a:endParaRPr lang="en-CA" b="1"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9204" y="753228"/>
            <a:ext cx="1136904" cy="1149096"/>
          </a:xfrm>
          <a:prstGeom prst="rect">
            <a:avLst/>
          </a:prstGeom>
        </p:spPr>
      </p:pic>
    </p:spTree>
    <p:extLst>
      <p:ext uri="{BB962C8B-B14F-4D97-AF65-F5344CB8AC3E}">
        <p14:creationId xmlns:p14="http://schemas.microsoft.com/office/powerpoint/2010/main" val="27644684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CHRISTIAN FORMATION MEANS CONNECTING</a:t>
            </a:r>
            <a:endParaRPr lang="en-CA" dirty="0"/>
          </a:p>
        </p:txBody>
      </p:sp>
      <p:sp>
        <p:nvSpPr>
          <p:cNvPr id="3" name="Content Placeholder 2"/>
          <p:cNvSpPr>
            <a:spLocks noGrp="1"/>
          </p:cNvSpPr>
          <p:nvPr>
            <p:ph idx="1"/>
          </p:nvPr>
        </p:nvSpPr>
        <p:spPr>
          <a:xfrm>
            <a:off x="467620" y="1985180"/>
            <a:ext cx="10039261" cy="4204604"/>
          </a:xfrm>
        </p:spPr>
        <p:txBody>
          <a:bodyPr>
            <a:noAutofit/>
          </a:bodyPr>
          <a:lstStyle/>
          <a:p>
            <a:pPr marL="0" indent="0">
              <a:buNone/>
            </a:pPr>
            <a:r>
              <a:rPr lang="en-CA" sz="3200" b="1" dirty="0" smtClean="0">
                <a:solidFill>
                  <a:schemeClr val="bg1"/>
                </a:solidFill>
              </a:rPr>
              <a:t>Jesus used every opportunity to work with his disciples to teach, to form, to help them grow      as his followers. </a:t>
            </a:r>
          </a:p>
          <a:p>
            <a:pPr marL="0" indent="0">
              <a:buNone/>
            </a:pPr>
            <a:endParaRPr lang="en-CA" sz="1800" b="1" dirty="0">
              <a:solidFill>
                <a:schemeClr val="bg1"/>
              </a:solidFill>
            </a:endParaRPr>
          </a:p>
          <a:p>
            <a:pPr marL="0" indent="0">
              <a:buNone/>
            </a:pPr>
            <a:r>
              <a:rPr lang="en-CA" sz="3200" b="1" dirty="0" smtClean="0">
                <a:solidFill>
                  <a:schemeClr val="bg1"/>
                </a:solidFill>
              </a:rPr>
              <a:t>His approach was simple, non-pressured and</a:t>
            </a:r>
          </a:p>
          <a:p>
            <a:pPr marL="0" indent="0">
              <a:buNone/>
            </a:pPr>
            <a:r>
              <a:rPr lang="en-CA" sz="3200" b="1" dirty="0" smtClean="0">
                <a:solidFill>
                  <a:schemeClr val="bg1"/>
                </a:solidFill>
              </a:rPr>
              <a:t>connected with people where they were.</a:t>
            </a:r>
          </a:p>
          <a:p>
            <a:pPr marL="0" indent="0">
              <a:buNone/>
            </a:pPr>
            <a:endParaRPr lang="en-CA" sz="1800" b="1" dirty="0">
              <a:solidFill>
                <a:schemeClr val="bg1"/>
              </a:solidFill>
            </a:endParaRPr>
          </a:p>
          <a:p>
            <a:pPr marL="0" indent="0">
              <a:buNone/>
            </a:pPr>
            <a:r>
              <a:rPr lang="en-CA" sz="3200" b="1" dirty="0" smtClean="0">
                <a:solidFill>
                  <a:schemeClr val="bg1"/>
                </a:solidFill>
              </a:rPr>
              <a:t>He did not have a big budget, </a:t>
            </a:r>
          </a:p>
          <a:p>
            <a:pPr marL="0" indent="0">
              <a:buNone/>
            </a:pPr>
            <a:r>
              <a:rPr lang="en-CA" sz="3200" b="1" dirty="0" smtClean="0">
                <a:solidFill>
                  <a:schemeClr val="bg1"/>
                </a:solidFill>
              </a:rPr>
              <a:t>a large staff or fancy equipment.</a:t>
            </a:r>
            <a:endParaRPr lang="en-CA" sz="3200" b="1"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4510" y="4394590"/>
            <a:ext cx="2473569" cy="2107687"/>
          </a:xfrm>
          <a:prstGeom prst="rect">
            <a:avLst/>
          </a:prstGeom>
        </p:spPr>
      </p:pic>
    </p:spTree>
    <p:extLst>
      <p:ext uri="{BB962C8B-B14F-4D97-AF65-F5344CB8AC3E}">
        <p14:creationId xmlns:p14="http://schemas.microsoft.com/office/powerpoint/2010/main" val="3000347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1" y="753228"/>
            <a:ext cx="10008432" cy="1080938"/>
          </a:xfrm>
        </p:spPr>
        <p:txBody>
          <a:bodyPr>
            <a:normAutofit/>
          </a:bodyPr>
          <a:lstStyle/>
          <a:p>
            <a:r>
              <a:rPr lang="en-CA" b="1" u="sng" dirty="0" smtClean="0"/>
              <a:t>CHRISTIAN FORMATION</a:t>
            </a:r>
            <a:r>
              <a:rPr lang="en-CA" b="1" dirty="0" smtClean="0"/>
              <a:t>: ASSEMBLY REQUIRED</a:t>
            </a:r>
            <a:endParaRPr lang="en-CA" b="1" dirty="0"/>
          </a:p>
        </p:txBody>
      </p:sp>
      <p:sp>
        <p:nvSpPr>
          <p:cNvPr id="3" name="Content Placeholder 2"/>
          <p:cNvSpPr>
            <a:spLocks noGrp="1"/>
          </p:cNvSpPr>
          <p:nvPr>
            <p:ph idx="1"/>
          </p:nvPr>
        </p:nvSpPr>
        <p:spPr>
          <a:xfrm>
            <a:off x="457200" y="2279723"/>
            <a:ext cx="10901363" cy="4035352"/>
          </a:xfrm>
        </p:spPr>
        <p:txBody>
          <a:bodyPr>
            <a:normAutofit/>
          </a:bodyPr>
          <a:lstStyle/>
          <a:p>
            <a:pPr marL="0" indent="0">
              <a:buNone/>
            </a:pPr>
            <a:r>
              <a:rPr lang="en-CA" sz="2800" b="1" dirty="0" smtClean="0">
                <a:solidFill>
                  <a:schemeClr val="bg1"/>
                </a:solidFill>
              </a:rPr>
              <a:t>WHERE CAN YOUR CHURCH BUILD IN CHRISTIAN FORMATION?</a:t>
            </a:r>
          </a:p>
          <a:p>
            <a:pPr lvl="1">
              <a:buFont typeface="Wingdings" panose="05000000000000000000" pitchFamily="2" charset="2"/>
              <a:buChar char="§"/>
            </a:pPr>
            <a:r>
              <a:rPr lang="en-CA" sz="2400" b="1" dirty="0" smtClean="0">
                <a:solidFill>
                  <a:schemeClr val="bg1"/>
                </a:solidFill>
              </a:rPr>
              <a:t>Existing gatherings of people (meetings, groups, clubs, etc.)</a:t>
            </a:r>
          </a:p>
          <a:p>
            <a:pPr lvl="1">
              <a:buFont typeface="Wingdings" panose="05000000000000000000" pitchFamily="2" charset="2"/>
              <a:buChar char="§"/>
            </a:pPr>
            <a:r>
              <a:rPr lang="en-CA" sz="2400" b="1" dirty="0" smtClean="0">
                <a:solidFill>
                  <a:schemeClr val="bg1"/>
                </a:solidFill>
              </a:rPr>
              <a:t>On-going activities, events</a:t>
            </a:r>
          </a:p>
          <a:p>
            <a:pPr lvl="1">
              <a:buFont typeface="Wingdings" panose="05000000000000000000" pitchFamily="2" charset="2"/>
              <a:buChar char="§"/>
            </a:pPr>
            <a:r>
              <a:rPr lang="en-CA" sz="2400" b="1" dirty="0" smtClean="0">
                <a:solidFill>
                  <a:schemeClr val="bg1"/>
                </a:solidFill>
              </a:rPr>
              <a:t>Current programs, studies</a:t>
            </a:r>
          </a:p>
          <a:p>
            <a:pPr marL="0" indent="0">
              <a:buNone/>
            </a:pPr>
            <a:endParaRPr lang="en-CA" sz="1600" dirty="0" smtClean="0">
              <a:solidFill>
                <a:schemeClr val="bg1"/>
              </a:solidFill>
            </a:endParaRPr>
          </a:p>
          <a:p>
            <a:pPr marL="0" indent="0">
              <a:buNone/>
            </a:pPr>
            <a:r>
              <a:rPr lang="en-CA" sz="2800" b="1" dirty="0" smtClean="0">
                <a:solidFill>
                  <a:schemeClr val="bg1"/>
                </a:solidFill>
              </a:rPr>
              <a:t>WHAT STRENGTHS CAN YOU BUILD UPON?</a:t>
            </a:r>
          </a:p>
          <a:p>
            <a:pPr lvl="1">
              <a:buFont typeface="Wingdings" panose="05000000000000000000" pitchFamily="2" charset="2"/>
              <a:buChar char="§"/>
            </a:pPr>
            <a:r>
              <a:rPr lang="en-CA" sz="2400" b="1" dirty="0" smtClean="0">
                <a:solidFill>
                  <a:schemeClr val="bg1"/>
                </a:solidFill>
              </a:rPr>
              <a:t>Hospitality</a:t>
            </a:r>
          </a:p>
          <a:p>
            <a:pPr lvl="1">
              <a:buFont typeface="Wingdings" panose="05000000000000000000" pitchFamily="2" charset="2"/>
              <a:buChar char="§"/>
            </a:pPr>
            <a:r>
              <a:rPr lang="en-CA" sz="2400" b="1" dirty="0" smtClean="0">
                <a:solidFill>
                  <a:schemeClr val="bg1"/>
                </a:solidFill>
              </a:rPr>
              <a:t>Facilitation of discussions</a:t>
            </a:r>
          </a:p>
          <a:p>
            <a:pPr lvl="1">
              <a:buFont typeface="Wingdings" panose="05000000000000000000" pitchFamily="2" charset="2"/>
              <a:buChar char="§"/>
            </a:pPr>
            <a:r>
              <a:rPr lang="en-CA" sz="2400" b="1" dirty="0" smtClean="0">
                <a:solidFill>
                  <a:schemeClr val="bg1"/>
                </a:solidFill>
              </a:rPr>
              <a:t>Teaching, etc., etc.</a:t>
            </a:r>
          </a:p>
          <a:p>
            <a:pPr marL="0" indent="0">
              <a:buNone/>
            </a:pPr>
            <a:endParaRPr lang="en-CA" dirty="0" smtClean="0">
              <a:solidFill>
                <a:schemeClr val="bg1"/>
              </a:solidFill>
            </a:endParaRPr>
          </a:p>
          <a:p>
            <a:pPr marL="0" indent="0">
              <a:buNone/>
            </a:pPr>
            <a:endParaRPr lang="en-CA" dirty="0" smtClean="0">
              <a:solidFill>
                <a:schemeClr val="bg1"/>
              </a:solidFill>
            </a:endParaRPr>
          </a:p>
          <a:p>
            <a:pPr marL="0" indent="0">
              <a:buNone/>
            </a:pPr>
            <a:endParaRPr lang="en-CA" dirty="0" smtClean="0">
              <a:solidFill>
                <a:schemeClr val="bg1"/>
              </a:solidFill>
            </a:endParaRPr>
          </a:p>
          <a:p>
            <a:pPr marL="0" indent="0">
              <a:buNone/>
            </a:pPr>
            <a:endParaRPr lang="en-CA"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3826" y="3553535"/>
            <a:ext cx="4056012" cy="2761540"/>
          </a:xfrm>
          <a:prstGeom prst="rect">
            <a:avLst/>
          </a:prstGeom>
        </p:spPr>
      </p:pic>
    </p:spTree>
    <p:extLst>
      <p:ext uri="{BB962C8B-B14F-4D97-AF65-F5344CB8AC3E}">
        <p14:creationId xmlns:p14="http://schemas.microsoft.com/office/powerpoint/2010/main" val="37802076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400" b="1" dirty="0" smtClean="0"/>
              <a:t>IDEAS &amp; RESOURCES: </a:t>
            </a:r>
            <a:endParaRPr lang="en-CA" sz="4400" b="1" dirty="0"/>
          </a:p>
        </p:txBody>
      </p:sp>
      <p:sp>
        <p:nvSpPr>
          <p:cNvPr id="3" name="Content Placeholder 2"/>
          <p:cNvSpPr>
            <a:spLocks noGrp="1"/>
          </p:cNvSpPr>
          <p:nvPr>
            <p:ph idx="1"/>
          </p:nvPr>
        </p:nvSpPr>
        <p:spPr>
          <a:xfrm>
            <a:off x="458647" y="2142909"/>
            <a:ext cx="11262297" cy="4036218"/>
          </a:xfrm>
        </p:spPr>
        <p:txBody>
          <a:bodyPr numCol="2" spcCol="144000">
            <a:normAutofit/>
          </a:bodyPr>
          <a:lstStyle/>
          <a:p>
            <a:pPr>
              <a:lnSpc>
                <a:spcPct val="110000"/>
              </a:lnSpc>
              <a:buFont typeface="Wingdings" panose="05000000000000000000" pitchFamily="2" charset="2"/>
              <a:buChar char="q"/>
            </a:pPr>
            <a:r>
              <a:rPr lang="en-CA" sz="2800" b="1" dirty="0" smtClean="0">
                <a:solidFill>
                  <a:schemeClr val="bg1"/>
                </a:solidFill>
              </a:rPr>
              <a:t>  Faith Sharing Cards</a:t>
            </a:r>
          </a:p>
          <a:p>
            <a:pPr>
              <a:lnSpc>
                <a:spcPct val="110000"/>
              </a:lnSpc>
              <a:buFont typeface="Wingdings" panose="05000000000000000000" pitchFamily="2" charset="2"/>
              <a:buChar char="q"/>
            </a:pPr>
            <a:r>
              <a:rPr lang="en-CA" sz="2800" b="1" dirty="0" smtClean="0">
                <a:solidFill>
                  <a:schemeClr val="bg1"/>
                </a:solidFill>
              </a:rPr>
              <a:t>  Christian Formation studies</a:t>
            </a:r>
          </a:p>
          <a:p>
            <a:pPr>
              <a:lnSpc>
                <a:spcPct val="110000"/>
              </a:lnSpc>
              <a:buFont typeface="Wingdings" panose="05000000000000000000" pitchFamily="2" charset="2"/>
              <a:buChar char="q"/>
            </a:pPr>
            <a:r>
              <a:rPr lang="en-CA" sz="2800" b="1" dirty="0" smtClean="0">
                <a:solidFill>
                  <a:schemeClr val="bg1"/>
                </a:solidFill>
              </a:rPr>
              <a:t>  Education for Ministry (EFM)</a:t>
            </a:r>
          </a:p>
          <a:p>
            <a:pPr>
              <a:lnSpc>
                <a:spcPct val="110000"/>
              </a:lnSpc>
              <a:buFont typeface="Wingdings" panose="05000000000000000000" pitchFamily="2" charset="2"/>
              <a:buChar char="q"/>
            </a:pPr>
            <a:r>
              <a:rPr lang="en-CA" sz="2800" b="1" dirty="0" smtClean="0">
                <a:solidFill>
                  <a:schemeClr val="bg1"/>
                </a:solidFill>
              </a:rPr>
              <a:t>  Teens Encounter Christ (TEC)</a:t>
            </a:r>
          </a:p>
          <a:p>
            <a:pPr>
              <a:lnSpc>
                <a:spcPct val="110000"/>
              </a:lnSpc>
              <a:buFont typeface="Wingdings" panose="05000000000000000000" pitchFamily="2" charset="2"/>
              <a:buChar char="q"/>
            </a:pPr>
            <a:r>
              <a:rPr lang="en-CA" sz="2800" b="1" dirty="0" smtClean="0">
                <a:solidFill>
                  <a:schemeClr val="bg1"/>
                </a:solidFill>
              </a:rPr>
              <a:t>  </a:t>
            </a:r>
            <a:r>
              <a:rPr lang="en-CA" sz="2800" b="1" dirty="0" err="1" smtClean="0">
                <a:solidFill>
                  <a:schemeClr val="bg1"/>
                </a:solidFill>
              </a:rPr>
              <a:t>Cursillo</a:t>
            </a:r>
            <a:r>
              <a:rPr lang="en-CA" sz="2800" b="1" dirty="0" smtClean="0">
                <a:solidFill>
                  <a:schemeClr val="bg1"/>
                </a:solidFill>
              </a:rPr>
              <a:t> retreats</a:t>
            </a:r>
          </a:p>
          <a:p>
            <a:pPr>
              <a:lnSpc>
                <a:spcPct val="110000"/>
              </a:lnSpc>
              <a:buFont typeface="Wingdings" panose="05000000000000000000" pitchFamily="2" charset="2"/>
              <a:buChar char="q"/>
            </a:pPr>
            <a:r>
              <a:rPr lang="en-CA" sz="2800" b="1" dirty="0" smtClean="0">
                <a:solidFill>
                  <a:schemeClr val="bg1"/>
                </a:solidFill>
              </a:rPr>
              <a:t>  Diocesan Youth Conference</a:t>
            </a:r>
          </a:p>
          <a:p>
            <a:pPr>
              <a:lnSpc>
                <a:spcPct val="110000"/>
              </a:lnSpc>
              <a:buFont typeface="Wingdings" panose="05000000000000000000" pitchFamily="2" charset="2"/>
              <a:buChar char="q"/>
            </a:pPr>
            <a:r>
              <a:rPr lang="en-CA" sz="2800" b="1" dirty="0" smtClean="0">
                <a:solidFill>
                  <a:schemeClr val="bg1"/>
                </a:solidFill>
              </a:rPr>
              <a:t>  Bulletin and Newsletter inserts</a:t>
            </a:r>
          </a:p>
          <a:p>
            <a:pPr>
              <a:lnSpc>
                <a:spcPct val="110000"/>
              </a:lnSpc>
              <a:buFont typeface="Wingdings" panose="05000000000000000000" pitchFamily="2" charset="2"/>
              <a:buChar char="q"/>
            </a:pPr>
            <a:r>
              <a:rPr lang="en-CA" sz="2800" b="1" dirty="0" smtClean="0">
                <a:solidFill>
                  <a:schemeClr val="bg1"/>
                </a:solidFill>
              </a:rPr>
              <a:t>  Movie Nights &amp; Book Clubs</a:t>
            </a:r>
          </a:p>
          <a:p>
            <a:pPr>
              <a:lnSpc>
                <a:spcPct val="110000"/>
              </a:lnSpc>
              <a:buFont typeface="Wingdings" panose="05000000000000000000" pitchFamily="2" charset="2"/>
              <a:buChar char="q"/>
            </a:pPr>
            <a:r>
              <a:rPr lang="en-CA" sz="2800" b="1" dirty="0" smtClean="0">
                <a:solidFill>
                  <a:schemeClr val="bg1"/>
                </a:solidFill>
              </a:rPr>
              <a:t>  You Tube videos/channels</a:t>
            </a:r>
          </a:p>
          <a:p>
            <a:pPr>
              <a:lnSpc>
                <a:spcPct val="110000"/>
              </a:lnSpc>
              <a:buFont typeface="Wingdings" panose="05000000000000000000" pitchFamily="2" charset="2"/>
              <a:buChar char="q"/>
            </a:pPr>
            <a:r>
              <a:rPr lang="en-CA" sz="2800" b="1" dirty="0">
                <a:solidFill>
                  <a:schemeClr val="bg1"/>
                </a:solidFill>
              </a:rPr>
              <a:t> </a:t>
            </a:r>
            <a:r>
              <a:rPr lang="en-CA" sz="2800" b="1" dirty="0" smtClean="0">
                <a:solidFill>
                  <a:schemeClr val="bg1"/>
                </a:solidFill>
              </a:rPr>
              <a:t> Faith Explorers group</a:t>
            </a:r>
          </a:p>
          <a:p>
            <a:pPr>
              <a:lnSpc>
                <a:spcPct val="110000"/>
              </a:lnSpc>
            </a:pPr>
            <a:endParaRPr lang="en-CA"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6784" y="5050835"/>
            <a:ext cx="2856823" cy="1534017"/>
          </a:xfrm>
          <a:prstGeom prst="rect">
            <a:avLst/>
          </a:prstGeom>
        </p:spPr>
      </p:pic>
    </p:spTree>
    <p:extLst>
      <p:ext uri="{BB962C8B-B14F-4D97-AF65-F5344CB8AC3E}">
        <p14:creationId xmlns:p14="http://schemas.microsoft.com/office/powerpoint/2010/main" val="298101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7D30EEFE-7128-4DE5-8A0D-8D4EF32CB0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472</TotalTime>
  <Words>1986</Words>
  <Application>Microsoft Office PowerPoint</Application>
  <PresentationFormat>Custom</PresentationFormat>
  <Paragraphs>174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Berlin</vt:lpstr>
      <vt:lpstr>BUILDING BLOCKS </vt:lpstr>
      <vt:lpstr>Church and Culture</vt:lpstr>
      <vt:lpstr>PLANNING RETREAT – August 2016</vt:lpstr>
      <vt:lpstr>THREE FOUNDATIONAL BUILDING BLOCKS</vt:lpstr>
      <vt:lpstr>CHRISTIAN FORMATION</vt:lpstr>
      <vt:lpstr>QUESTIONS FOR DISCUSSION:</vt:lpstr>
      <vt:lpstr>QUESTIONS FOR DISCUSSION:</vt:lpstr>
      <vt:lpstr>THE GREAT COMMISSION:</vt:lpstr>
      <vt:lpstr>HOW DID JESUS &amp; THE EARLY CHURCH DO IT?</vt:lpstr>
      <vt:lpstr>CHRISTIAN FORMATION MEANS CONNECTING</vt:lpstr>
      <vt:lpstr>CHRISTIAN FORMATION: ASSEMBLY REQUIRED</vt:lpstr>
      <vt:lpstr>IDEAS &amp; RESOURCES: </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Vaughn</dc:creator>
  <cp:lastModifiedBy>Tanya Moxley</cp:lastModifiedBy>
  <cp:revision>54</cp:revision>
  <cp:lastPrinted>2016-12-13T12:01:12Z</cp:lastPrinted>
  <dcterms:created xsi:type="dcterms:W3CDTF">2016-12-07T12:56:04Z</dcterms:created>
  <dcterms:modified xsi:type="dcterms:W3CDTF">2017-02-28T12:46:34Z</dcterms:modified>
</cp:coreProperties>
</file>